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1"/>
  </p:notesMasterIdLst>
  <p:sldIdLst>
    <p:sldId id="256" r:id="rId2"/>
    <p:sldId id="257" r:id="rId3"/>
    <p:sldId id="258" r:id="rId4"/>
    <p:sldId id="260" r:id="rId5"/>
    <p:sldId id="259" r:id="rId6"/>
    <p:sldId id="262" r:id="rId7"/>
    <p:sldId id="265"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yan Fry"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0705D7E-60BF-46F7-8E89-F5A6CEE38DFB}">
  <a:tblStyle styleId="{20705D7E-60BF-46F7-8E89-F5A6CEE38DFB}"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12" y="-4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8382364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b="1" dirty="0" smtClean="0"/>
              <a:t>Notes to self:</a:t>
            </a:r>
            <a:r>
              <a:rPr lang="en-US" b="1" baseline="0" dirty="0" smtClean="0"/>
              <a:t> </a:t>
            </a:r>
            <a:r>
              <a:rPr lang="en-US" b="1" dirty="0" smtClean="0"/>
              <a:t>Hand</a:t>
            </a:r>
            <a:r>
              <a:rPr lang="en-US" b="1" baseline="0" dirty="0" smtClean="0"/>
              <a:t> out this PowerPoint presentation as a document so audience can follow along.</a:t>
            </a:r>
          </a:p>
          <a:p>
            <a:pPr>
              <a:spcBef>
                <a:spcPts val="0"/>
              </a:spcBef>
              <a:buNone/>
            </a:pPr>
            <a:endParaRPr lang="en-US" baseline="0" dirty="0" smtClean="0"/>
          </a:p>
          <a:p>
            <a:pPr>
              <a:spcBef>
                <a:spcPts val="0"/>
              </a:spcBef>
              <a:buNone/>
            </a:pPr>
            <a:r>
              <a:rPr lang="en-US" baseline="0" dirty="0" smtClean="0"/>
              <a:t>Content: Thank you for accepting our proposal to redesign the Athlete Academic Expectations and Requirements (AAER) document. We have conducted an analysis of the current document and revised it with the information we’ve gathered. Our usability studies show that our new prototype makes the information easier to access and in a more timely manner.</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The AAER has</a:t>
            </a:r>
            <a:r>
              <a:rPr lang="en-US" baseline="0" dirty="0" smtClean="0"/>
              <a:t> some problems. It’s difficult to access. It’s not laid out very well. And with student’s busy schedules, especially student athletes, they just don’t take the time to read through all the information.</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Here is an example of</a:t>
            </a:r>
            <a:r>
              <a:rPr lang="en-US" baseline="0" dirty="0" smtClean="0"/>
              <a:t> the current document. As you can clearly see, it’s lengthy and doesn’t contain any visual elements. It’s boring! Yuck.</a:t>
            </a:r>
          </a:p>
          <a:p>
            <a:pPr>
              <a:spcBef>
                <a:spcPts val="0"/>
              </a:spcBef>
              <a:buNone/>
            </a:pPr>
            <a:endParaRPr lang="en-US" b="1" baseline="0" dirty="0" smtClean="0"/>
          </a:p>
          <a:p>
            <a:pPr>
              <a:spcBef>
                <a:spcPts val="0"/>
              </a:spcBef>
              <a:buNone/>
            </a:pPr>
            <a:r>
              <a:rPr lang="en-US" b="1" baseline="0" dirty="0" smtClean="0"/>
              <a:t>Notes to self: Nailed it!!!</a:t>
            </a:r>
            <a:endParaRPr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Here is our</a:t>
            </a:r>
            <a:r>
              <a:rPr lang="en-US" baseline="0" dirty="0" smtClean="0"/>
              <a:t> new design. As you can clearly see it’s organized and more inviting.</a:t>
            </a:r>
          </a:p>
          <a:p>
            <a:pPr>
              <a:spcBef>
                <a:spcPts val="0"/>
              </a:spcBef>
              <a:buNone/>
            </a:pPr>
            <a:endParaRPr lang="en-US" baseline="0" dirty="0" smtClean="0"/>
          </a:p>
          <a:p>
            <a:pPr>
              <a:spcBef>
                <a:spcPts val="0"/>
              </a:spcBef>
              <a:buNone/>
            </a:pPr>
            <a:r>
              <a:rPr lang="en-US" b="1" baseline="0" dirty="0" smtClean="0"/>
              <a:t>Note to Self: Go through the features of the new document.</a:t>
            </a:r>
            <a:endParaRPr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We wanted to make the document more concise and easier</a:t>
            </a:r>
            <a:r>
              <a:rPr lang="en-US" baseline="0" dirty="0" smtClean="0"/>
              <a:t> to read so we used Robin William’s basic design principals. They are contrast, alignment, repetition, and also we use proximity.</a:t>
            </a:r>
          </a:p>
          <a:p>
            <a:pPr>
              <a:spcBef>
                <a:spcPts val="0"/>
              </a:spcBef>
              <a:buNone/>
            </a:pPr>
            <a:endParaRPr lang="en-US" baseline="0" dirty="0" smtClean="0"/>
          </a:p>
          <a:p>
            <a:pPr>
              <a:spcBef>
                <a:spcPts val="0"/>
              </a:spcBef>
              <a:buNone/>
            </a:pPr>
            <a:r>
              <a:rPr lang="en-US" b="1" baseline="0" dirty="0" smtClean="0"/>
              <a:t>Note to Self: Explain the 4 principals.</a:t>
            </a:r>
            <a:endParaRPr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We conducted a </a:t>
            </a:r>
            <a:r>
              <a:rPr lang="en-US" dirty="0" err="1" smtClean="0"/>
              <a:t>usablity</a:t>
            </a:r>
            <a:r>
              <a:rPr lang="en-US" dirty="0" smtClean="0"/>
              <a:t> test using Robin</a:t>
            </a:r>
            <a:r>
              <a:rPr lang="en-US" baseline="0" dirty="0" smtClean="0"/>
              <a:t> William’s five components of </a:t>
            </a:r>
            <a:r>
              <a:rPr lang="en-US" baseline="0" dirty="0" err="1" smtClean="0"/>
              <a:t>usablitiy</a:t>
            </a:r>
            <a:r>
              <a:rPr lang="en-US" baseline="0" dirty="0" smtClean="0"/>
              <a:t>.</a:t>
            </a:r>
          </a:p>
          <a:p>
            <a:pPr>
              <a:spcBef>
                <a:spcPts val="0"/>
              </a:spcBef>
              <a:buNone/>
            </a:pPr>
            <a:endParaRPr lang="en-US" baseline="0" dirty="0" smtClean="0"/>
          </a:p>
          <a:p>
            <a:pPr>
              <a:spcBef>
                <a:spcPts val="0"/>
              </a:spcBef>
              <a:buNone/>
            </a:pPr>
            <a:r>
              <a:rPr lang="en-US" b="1" baseline="0" dirty="0" smtClean="0"/>
              <a:t>Note to Self: Read through the components listed on this slide.</a:t>
            </a:r>
            <a:endParaRPr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tested the old document and well as the new prototype. </a:t>
            </a:r>
            <a:r>
              <a:rPr lang="en-US" dirty="0" smtClean="0"/>
              <a:t>During</a:t>
            </a:r>
            <a:r>
              <a:rPr lang="en-US" baseline="0" dirty="0" smtClean="0"/>
              <a:t> our usability test, we asked students to answer simple questions about the AAER report. Then after they were down taking the test, we asked them to rank their satisfaction of the document from a scale of one to ten.</a:t>
            </a:r>
            <a:endParaRPr lang="en-US" dirty="0"/>
          </a:p>
        </p:txBody>
      </p:sp>
    </p:spTree>
    <p:extLst>
      <p:ext uri="{BB962C8B-B14F-4D97-AF65-F5344CB8AC3E}">
        <p14:creationId xmlns:p14="http://schemas.microsoft.com/office/powerpoint/2010/main" val="96268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Go through the results</a:t>
            </a:r>
            <a:r>
              <a:rPr lang="en-US" baseline="0" dirty="0" smtClean="0"/>
              <a:t> of the test.</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lang="en-US" dirty="0" smtClean="0"/>
          </a:p>
          <a:p>
            <a:pPr>
              <a:spcBef>
                <a:spcPts val="0"/>
              </a:spcBef>
              <a:buNone/>
            </a:pPr>
            <a:r>
              <a:rPr lang="en-US" b="1" dirty="0" smtClean="0"/>
              <a:t>Note to self</a:t>
            </a:r>
            <a:r>
              <a:rPr lang="en-US" dirty="0" smtClean="0"/>
              <a:t>: Yay,</a:t>
            </a:r>
            <a:r>
              <a:rPr lang="en-US" baseline="0" dirty="0" smtClean="0"/>
              <a:t> the presentation is over. Did we go HAM on that or what?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9.gi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spcBef>
                <a:spcPts val="0"/>
              </a:spcBef>
              <a:buNone/>
            </a:pPr>
            <a:r>
              <a:rPr lang="en-US" dirty="0" smtClean="0"/>
              <a:t>Student Athlete </a:t>
            </a:r>
            <a:r>
              <a:rPr lang="en" dirty="0" smtClean="0"/>
              <a:t>AER </a:t>
            </a:r>
            <a:r>
              <a:rPr lang="en-US" dirty="0" smtClean="0"/>
              <a:t>Red</a:t>
            </a:r>
            <a:r>
              <a:rPr lang="en" dirty="0" smtClean="0"/>
              <a:t>esign</a:t>
            </a:r>
            <a:endParaRPr lang="en" dirty="0"/>
          </a:p>
        </p:txBody>
      </p:sp>
      <p:sp>
        <p:nvSpPr>
          <p:cNvPr id="31" name="Shape 31"/>
          <p:cNvSpPr txBox="1">
            <a:spLocks noGrp="1"/>
          </p:cNvSpPr>
          <p:nvPr>
            <p:ph type="subTitle" idx="1"/>
          </p:nvPr>
        </p:nvSpPr>
        <p:spPr>
          <a:xfrm>
            <a:off x="685800" y="2840053"/>
            <a:ext cx="7772400" cy="1977785"/>
          </a:xfrm>
          <a:prstGeom prst="rect">
            <a:avLst/>
          </a:prstGeom>
        </p:spPr>
        <p:txBody>
          <a:bodyPr lIns="91425" tIns="91425" rIns="91425" bIns="91425" anchor="t" anchorCtr="0">
            <a:noAutofit/>
          </a:bodyPr>
          <a:lstStyle/>
          <a:p>
            <a:pPr algn="l" rtl="0">
              <a:spcBef>
                <a:spcPts val="0"/>
              </a:spcBef>
              <a:buNone/>
            </a:pPr>
            <a:r>
              <a:rPr lang="en-US" dirty="0" smtClean="0"/>
              <a:t>Alice Levine</a:t>
            </a:r>
            <a:endParaRPr lang="en" dirty="0"/>
          </a:p>
          <a:p>
            <a:pPr algn="l">
              <a:spcBef>
                <a:spcPts val="0"/>
              </a:spcBef>
              <a:buNone/>
            </a:pPr>
            <a:r>
              <a:rPr lang="en-US" dirty="0" smtClean="0"/>
              <a:t>Sasha Fierce</a:t>
            </a:r>
          </a:p>
          <a:p>
            <a:pPr algn="l">
              <a:spcBef>
                <a:spcPts val="0"/>
              </a:spcBef>
              <a:buNone/>
            </a:pPr>
            <a:endParaRPr lang="en-US" dirty="0" smtClean="0"/>
          </a:p>
          <a:p>
            <a:pPr algn="l">
              <a:spcBef>
                <a:spcPts val="0"/>
              </a:spcBef>
              <a:buNone/>
            </a:pPr>
            <a:r>
              <a:rPr lang="en-US" i="1" dirty="0" err="1" smtClean="0"/>
              <a:t>TechEdit</a:t>
            </a:r>
            <a:endParaRPr lang="en" i="1" dirty="0"/>
          </a:p>
        </p:txBody>
      </p:sp>
      <p:pic>
        <p:nvPicPr>
          <p:cNvPr id="32" name="Shape 32"/>
          <p:cNvPicPr preferRelativeResize="0"/>
          <p:nvPr/>
        </p:nvPicPr>
        <p:blipFill>
          <a:blip r:embed="rId3">
            <a:alphaModFix/>
          </a:blip>
          <a:stretch>
            <a:fillRect/>
          </a:stretch>
        </p:blipFill>
        <p:spPr>
          <a:xfrm>
            <a:off x="8099217" y="0"/>
            <a:ext cx="1044781" cy="784749"/>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Background</a:t>
            </a:r>
          </a:p>
        </p:txBody>
      </p:sp>
      <p:sp>
        <p:nvSpPr>
          <p:cNvPr id="38" name="Shape 38"/>
          <p:cNvSpPr txBox="1">
            <a:spLocks noGrp="1"/>
          </p:cNvSpPr>
          <p:nvPr>
            <p:ph type="body" idx="1"/>
          </p:nvPr>
        </p:nvSpPr>
        <p:spPr>
          <a:xfrm>
            <a:off x="457200" y="958643"/>
            <a:ext cx="604714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dirty="0"/>
              <a:t>Students are constantly handed papers and documents the are told to read</a:t>
            </a:r>
          </a:p>
          <a:p>
            <a:pPr marL="457200" lvl="0" indent="-419100" rtl="0">
              <a:spcBef>
                <a:spcPts val="0"/>
              </a:spcBef>
              <a:buClr>
                <a:srgbClr val="000000"/>
              </a:buClr>
              <a:buSzPct val="100000"/>
              <a:buFont typeface="Arial"/>
              <a:buChar char="●"/>
            </a:pPr>
            <a:r>
              <a:rPr lang="en" dirty="0"/>
              <a:t>Student athletes have very tight schedules</a:t>
            </a:r>
          </a:p>
          <a:p>
            <a:pPr marL="914400" lvl="1" indent="-381000" rtl="0">
              <a:spcBef>
                <a:spcPts val="0"/>
              </a:spcBef>
              <a:buClr>
                <a:srgbClr val="000000"/>
              </a:buClr>
              <a:buSzPct val="80000"/>
              <a:buFont typeface="Arial"/>
              <a:buChar char="○"/>
            </a:pPr>
            <a:r>
              <a:rPr lang="en" dirty="0" smtClean="0"/>
              <a:t>No time to read lengthy document</a:t>
            </a:r>
          </a:p>
          <a:p>
            <a:pPr marL="457200" lvl="0" indent="-419100">
              <a:buClr>
                <a:srgbClr val="000000"/>
              </a:buClr>
              <a:buFont typeface="Arial"/>
              <a:buChar char="●"/>
            </a:pPr>
            <a:r>
              <a:rPr lang="en" dirty="0" smtClean="0"/>
              <a:t>A</a:t>
            </a:r>
            <a:r>
              <a:rPr lang="en-US" dirty="0" smtClean="0"/>
              <a:t> staple</a:t>
            </a:r>
            <a:r>
              <a:rPr lang="en" dirty="0" smtClean="0"/>
              <a:t> packet of paper does not seem as important </a:t>
            </a:r>
            <a:r>
              <a:rPr lang="en-US" dirty="0" smtClean="0"/>
              <a:t>as a </a:t>
            </a:r>
            <a:r>
              <a:rPr lang="en" dirty="0" smtClean="0"/>
              <a:t>bound </a:t>
            </a:r>
            <a:r>
              <a:rPr lang="en-US" dirty="0" smtClean="0"/>
              <a:t>manual</a:t>
            </a:r>
            <a:endParaRPr dirty="0"/>
          </a:p>
        </p:txBody>
      </p:sp>
      <p:pic>
        <p:nvPicPr>
          <p:cNvPr id="39" name="Shape 39"/>
          <p:cNvPicPr preferRelativeResize="0"/>
          <p:nvPr/>
        </p:nvPicPr>
        <p:blipFill>
          <a:blip r:embed="rId3">
            <a:alphaModFix/>
          </a:blip>
          <a:stretch>
            <a:fillRect/>
          </a:stretch>
        </p:blipFill>
        <p:spPr>
          <a:xfrm>
            <a:off x="8093925" y="0"/>
            <a:ext cx="1050074" cy="788724"/>
          </a:xfrm>
          <a:prstGeom prst="rect">
            <a:avLst/>
          </a:prstGeom>
          <a:noFill/>
          <a:ln>
            <a:noFill/>
          </a:ln>
        </p:spPr>
      </p:pic>
      <p:pic>
        <p:nvPicPr>
          <p:cNvPr id="2" name="Picture 1" descr="IULBAZTGWQEHAZC.20130510204136.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4340" y="1869288"/>
            <a:ext cx="2639660" cy="1979745"/>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Current Document</a:t>
            </a:r>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dirty="0"/>
              <a:t>No contrast</a:t>
            </a:r>
          </a:p>
          <a:p>
            <a:pPr marL="457200" lvl="0" indent="-419100" rtl="0">
              <a:spcBef>
                <a:spcPts val="0"/>
              </a:spcBef>
              <a:buClr>
                <a:srgbClr val="000000"/>
              </a:buClr>
              <a:buSzPct val="100000"/>
              <a:buFont typeface="Arial"/>
              <a:buChar char="●"/>
            </a:pPr>
            <a:r>
              <a:rPr lang="en-US" dirty="0" smtClean="0"/>
              <a:t>Boring </a:t>
            </a:r>
            <a:endParaRPr lang="en" dirty="0"/>
          </a:p>
          <a:p>
            <a:pPr marL="457200" lvl="0" indent="-419100" rtl="0">
              <a:spcBef>
                <a:spcPts val="0"/>
              </a:spcBef>
              <a:buClr>
                <a:srgbClr val="000000"/>
              </a:buClr>
              <a:buSzPct val="100000"/>
              <a:buFont typeface="Arial"/>
              <a:buChar char="●"/>
            </a:pPr>
            <a:r>
              <a:rPr lang="en" dirty="0"/>
              <a:t>Lengthy</a:t>
            </a:r>
          </a:p>
          <a:p>
            <a:pPr marL="457200" lvl="0" indent="-419100" rtl="0">
              <a:spcBef>
                <a:spcPts val="0"/>
              </a:spcBef>
              <a:buClr>
                <a:srgbClr val="000000"/>
              </a:buClr>
              <a:buSzPct val="100000"/>
              <a:buFont typeface="Arial"/>
              <a:buChar char="●"/>
            </a:pPr>
            <a:r>
              <a:rPr lang="en" dirty="0"/>
              <a:t>Lacks </a:t>
            </a:r>
            <a:r>
              <a:rPr lang="en" dirty="0" smtClean="0"/>
              <a:t>typography</a:t>
            </a:r>
            <a:endParaRPr lang="en" dirty="0"/>
          </a:p>
          <a:p>
            <a:pPr marL="457200" lvl="0" indent="-419100" rtl="0">
              <a:spcBef>
                <a:spcPts val="0"/>
              </a:spcBef>
              <a:buClr>
                <a:srgbClr val="000000"/>
              </a:buClr>
              <a:buSzPct val="100000"/>
              <a:buFont typeface="Arial"/>
              <a:buChar char="●"/>
            </a:pPr>
            <a:r>
              <a:rPr lang="en" dirty="0"/>
              <a:t>Unprofessional</a:t>
            </a:r>
          </a:p>
          <a:p>
            <a:pPr marL="457200" lvl="0" indent="-419100" rtl="0">
              <a:spcBef>
                <a:spcPts val="0"/>
              </a:spcBef>
              <a:buClr>
                <a:srgbClr val="000000"/>
              </a:buClr>
              <a:buSzPct val="100000"/>
              <a:buFont typeface="Arial"/>
              <a:buChar char="●"/>
            </a:pPr>
            <a:r>
              <a:rPr lang="en-US" dirty="0" smtClean="0"/>
              <a:t>No</a:t>
            </a:r>
            <a:r>
              <a:rPr lang="en" dirty="0" smtClean="0"/>
              <a:t> </a:t>
            </a:r>
            <a:r>
              <a:rPr lang="en" dirty="0"/>
              <a:t>Table of </a:t>
            </a:r>
          </a:p>
          <a:p>
            <a:pPr lvl="0">
              <a:spcBef>
                <a:spcPts val="0"/>
              </a:spcBef>
              <a:buNone/>
            </a:pPr>
            <a:r>
              <a:rPr lang="en" dirty="0"/>
              <a:t>    Contents</a:t>
            </a:r>
          </a:p>
        </p:txBody>
      </p:sp>
      <p:pic>
        <p:nvPicPr>
          <p:cNvPr id="46" name="Shape 46"/>
          <p:cNvPicPr preferRelativeResize="0"/>
          <p:nvPr/>
        </p:nvPicPr>
        <p:blipFill>
          <a:blip r:embed="rId3">
            <a:alphaModFix/>
          </a:blip>
          <a:stretch>
            <a:fillRect/>
          </a:stretch>
        </p:blipFill>
        <p:spPr>
          <a:xfrm>
            <a:off x="4072001" y="1200150"/>
            <a:ext cx="2372600" cy="3395125"/>
          </a:xfrm>
          <a:prstGeom prst="rect">
            <a:avLst/>
          </a:prstGeom>
          <a:noFill/>
          <a:ln>
            <a:noFill/>
          </a:ln>
        </p:spPr>
      </p:pic>
      <p:pic>
        <p:nvPicPr>
          <p:cNvPr id="47" name="Shape 47"/>
          <p:cNvPicPr preferRelativeResize="0"/>
          <p:nvPr/>
        </p:nvPicPr>
        <p:blipFill>
          <a:blip r:embed="rId4">
            <a:alphaModFix/>
          </a:blip>
          <a:stretch>
            <a:fillRect/>
          </a:stretch>
        </p:blipFill>
        <p:spPr>
          <a:xfrm>
            <a:off x="6444601" y="1192779"/>
            <a:ext cx="2602836" cy="3402496"/>
          </a:xfrm>
          <a:prstGeom prst="rect">
            <a:avLst/>
          </a:prstGeom>
          <a:noFill/>
          <a:ln>
            <a:noFill/>
          </a:ln>
        </p:spPr>
      </p:pic>
      <p:pic>
        <p:nvPicPr>
          <p:cNvPr id="48" name="Shape 48"/>
          <p:cNvPicPr preferRelativeResize="0"/>
          <p:nvPr/>
        </p:nvPicPr>
        <p:blipFill>
          <a:blip r:embed="rId5">
            <a:alphaModFix/>
          </a:blip>
          <a:stretch>
            <a:fillRect/>
          </a:stretch>
        </p:blipFill>
        <p:spPr>
          <a:xfrm>
            <a:off x="8089525" y="0"/>
            <a:ext cx="1054474" cy="792025"/>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342750"/>
            <a:ext cx="8229600" cy="857400"/>
          </a:xfrm>
          <a:prstGeom prst="rect">
            <a:avLst/>
          </a:prstGeom>
        </p:spPr>
        <p:txBody>
          <a:bodyPr lIns="91425" tIns="91425" rIns="91425" bIns="91425" anchor="b" anchorCtr="0">
            <a:noAutofit/>
          </a:bodyPr>
          <a:lstStyle/>
          <a:p>
            <a:pPr>
              <a:spcBef>
                <a:spcPts val="0"/>
              </a:spcBef>
              <a:buNone/>
            </a:pPr>
            <a:r>
              <a:rPr lang="en"/>
              <a:t>Our Design</a:t>
            </a:r>
          </a:p>
        </p:txBody>
      </p:sp>
      <p:sp>
        <p:nvSpPr>
          <p:cNvPr id="63" name="Shape 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a:t>Inviting and Professional</a:t>
            </a:r>
          </a:p>
          <a:p>
            <a:pPr marL="457200" lvl="0" indent="-419100" rtl="0">
              <a:spcBef>
                <a:spcPts val="0"/>
              </a:spcBef>
              <a:buClr>
                <a:srgbClr val="000000"/>
              </a:buClr>
              <a:buSzPct val="100000"/>
              <a:buFont typeface="Arial"/>
              <a:buChar char="●"/>
            </a:pPr>
            <a:r>
              <a:rPr lang="en"/>
              <a:t>Repetitive</a:t>
            </a:r>
          </a:p>
          <a:p>
            <a:pPr marL="457200" lvl="0" indent="-419100" rtl="0">
              <a:spcBef>
                <a:spcPts val="0"/>
              </a:spcBef>
              <a:buClr>
                <a:srgbClr val="000000"/>
              </a:buClr>
              <a:buSzPct val="100000"/>
              <a:buFont typeface="Arial"/>
              <a:buChar char="●"/>
            </a:pPr>
            <a:r>
              <a:rPr lang="en"/>
              <a:t>Contrasting</a:t>
            </a:r>
          </a:p>
          <a:p>
            <a:pPr marL="457200" lvl="0" indent="-419100" rtl="0">
              <a:spcBef>
                <a:spcPts val="0"/>
              </a:spcBef>
              <a:buClr>
                <a:srgbClr val="000000"/>
              </a:buClr>
              <a:buSzPct val="100000"/>
              <a:buFont typeface="Arial"/>
              <a:buChar char="●"/>
            </a:pPr>
            <a:r>
              <a:rPr lang="en"/>
              <a:t>Organized TOC</a:t>
            </a:r>
          </a:p>
          <a:p>
            <a:pPr marL="457200" lvl="0" indent="-419100" rtl="0">
              <a:spcBef>
                <a:spcPts val="0"/>
              </a:spcBef>
              <a:buClr>
                <a:srgbClr val="000000"/>
              </a:buClr>
              <a:buSzPct val="100000"/>
              <a:buFont typeface="Arial"/>
              <a:buChar char="●"/>
            </a:pPr>
            <a:r>
              <a:rPr lang="en"/>
              <a:t>Team Spirited</a:t>
            </a:r>
          </a:p>
          <a:p>
            <a:pPr marL="457200" lvl="0" indent="-419100" rtl="0">
              <a:spcBef>
                <a:spcPts val="0"/>
              </a:spcBef>
              <a:buClr>
                <a:srgbClr val="000000"/>
              </a:buClr>
              <a:buSzPct val="100000"/>
              <a:buFont typeface="Arial"/>
              <a:buChar char="●"/>
            </a:pPr>
            <a:r>
              <a:rPr lang="en"/>
              <a:t>Typographic</a:t>
            </a:r>
          </a:p>
        </p:txBody>
      </p:sp>
      <p:pic>
        <p:nvPicPr>
          <p:cNvPr id="64" name="Shape 64"/>
          <p:cNvPicPr preferRelativeResize="0"/>
          <p:nvPr/>
        </p:nvPicPr>
        <p:blipFill>
          <a:blip r:embed="rId3">
            <a:alphaModFix/>
          </a:blip>
          <a:stretch>
            <a:fillRect/>
          </a:stretch>
        </p:blipFill>
        <p:spPr>
          <a:xfrm>
            <a:off x="5716280" y="1063375"/>
            <a:ext cx="1545050" cy="1997575"/>
          </a:xfrm>
          <a:prstGeom prst="rect">
            <a:avLst/>
          </a:prstGeom>
          <a:noFill/>
          <a:ln>
            <a:noFill/>
          </a:ln>
        </p:spPr>
      </p:pic>
      <p:pic>
        <p:nvPicPr>
          <p:cNvPr id="65" name="Shape 65"/>
          <p:cNvPicPr preferRelativeResize="0"/>
          <p:nvPr/>
        </p:nvPicPr>
        <p:blipFill>
          <a:blip r:embed="rId4">
            <a:alphaModFix/>
          </a:blip>
          <a:stretch>
            <a:fillRect/>
          </a:stretch>
        </p:blipFill>
        <p:spPr>
          <a:xfrm>
            <a:off x="7261330" y="1061301"/>
            <a:ext cx="1545049" cy="1998524"/>
          </a:xfrm>
          <a:prstGeom prst="rect">
            <a:avLst/>
          </a:prstGeom>
          <a:noFill/>
          <a:ln>
            <a:noFill/>
          </a:ln>
        </p:spPr>
      </p:pic>
      <p:pic>
        <p:nvPicPr>
          <p:cNvPr id="66" name="Shape 66"/>
          <p:cNvPicPr preferRelativeResize="0"/>
          <p:nvPr/>
        </p:nvPicPr>
        <p:blipFill>
          <a:blip r:embed="rId5">
            <a:alphaModFix/>
          </a:blip>
          <a:stretch>
            <a:fillRect/>
          </a:stretch>
        </p:blipFill>
        <p:spPr>
          <a:xfrm>
            <a:off x="5716280" y="3063204"/>
            <a:ext cx="1545049" cy="1999500"/>
          </a:xfrm>
          <a:prstGeom prst="rect">
            <a:avLst/>
          </a:prstGeom>
          <a:noFill/>
          <a:ln>
            <a:noFill/>
          </a:ln>
        </p:spPr>
      </p:pic>
      <p:pic>
        <p:nvPicPr>
          <p:cNvPr id="67" name="Shape 67"/>
          <p:cNvPicPr preferRelativeResize="0"/>
          <p:nvPr/>
        </p:nvPicPr>
        <p:blipFill>
          <a:blip r:embed="rId6">
            <a:alphaModFix/>
          </a:blip>
          <a:stretch>
            <a:fillRect/>
          </a:stretch>
        </p:blipFill>
        <p:spPr>
          <a:xfrm>
            <a:off x="7261330" y="3060950"/>
            <a:ext cx="1545049" cy="2001754"/>
          </a:xfrm>
          <a:prstGeom prst="rect">
            <a:avLst/>
          </a:prstGeom>
          <a:noFill/>
          <a:ln>
            <a:noFill/>
          </a:ln>
        </p:spPr>
      </p:pic>
      <p:pic>
        <p:nvPicPr>
          <p:cNvPr id="9" name="Shape 67"/>
          <p:cNvPicPr preferRelativeResize="0">
            <a:picLocks noChangeAspect="1"/>
          </p:cNvPicPr>
          <p:nvPr/>
        </p:nvPicPr>
        <p:blipFill>
          <a:blip r:embed="rId6">
            <a:alphaModFix/>
          </a:blip>
          <a:stretch>
            <a:fillRect/>
          </a:stretch>
        </p:blipFill>
        <p:spPr>
          <a:xfrm>
            <a:off x="5575778" y="877161"/>
            <a:ext cx="3230601" cy="4185543"/>
          </a:xfrm>
          <a:prstGeom prst="rect">
            <a:avLst/>
          </a:prstGeom>
          <a:noFill/>
          <a:ln>
            <a:noFill/>
          </a:ln>
        </p:spPr>
      </p:pic>
      <p:pic>
        <p:nvPicPr>
          <p:cNvPr id="10" name="Shape 74"/>
          <p:cNvPicPr preferRelativeResize="0"/>
          <p:nvPr/>
        </p:nvPicPr>
        <p:blipFill>
          <a:blip r:embed="rId7">
            <a:alphaModFix/>
          </a:blip>
          <a:stretch>
            <a:fillRect/>
          </a:stretch>
        </p:blipFill>
        <p:spPr>
          <a:xfrm>
            <a:off x="8093925" y="0"/>
            <a:ext cx="1050074" cy="788724"/>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Redesign</a:t>
            </a:r>
          </a:p>
        </p:txBody>
      </p:sp>
      <p:sp>
        <p:nvSpPr>
          <p:cNvPr id="54" name="Shape 54"/>
          <p:cNvSpPr txBox="1">
            <a:spLocks noGrp="1"/>
          </p:cNvSpPr>
          <p:nvPr>
            <p:ph type="body" idx="1"/>
          </p:nvPr>
        </p:nvSpPr>
        <p:spPr>
          <a:xfrm>
            <a:off x="457200" y="1202025"/>
            <a:ext cx="8571900" cy="3723899"/>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Arial"/>
              <a:buChar char="●"/>
            </a:pPr>
            <a:r>
              <a:rPr lang="en" dirty="0"/>
              <a:t>Wanted to make it more concise/easier to read</a:t>
            </a:r>
          </a:p>
          <a:p>
            <a:pPr marL="457200" lvl="0" indent="-419100" rtl="0">
              <a:spcBef>
                <a:spcPts val="0"/>
              </a:spcBef>
              <a:buClr>
                <a:srgbClr val="000000"/>
              </a:buClr>
              <a:buSzPct val="100000"/>
              <a:buFont typeface="Arial"/>
              <a:buChar char="●"/>
            </a:pPr>
            <a:r>
              <a:rPr lang="en" dirty="0"/>
              <a:t>Used the four basic principles (C.A.R.P) from Robin William’s NDDB.</a:t>
            </a:r>
          </a:p>
          <a:p>
            <a:pPr marL="914400" lvl="1" indent="-381000" rtl="0">
              <a:spcBef>
                <a:spcPts val="0"/>
              </a:spcBef>
              <a:buClr>
                <a:srgbClr val="000000"/>
              </a:buClr>
              <a:buSzPct val="80000"/>
              <a:buFont typeface="Arial"/>
              <a:buChar char="○"/>
            </a:pPr>
            <a:r>
              <a:rPr lang="en" dirty="0" smtClean="0"/>
              <a:t>Contrast</a:t>
            </a:r>
            <a:r>
              <a:rPr lang="en-US" dirty="0" smtClean="0"/>
              <a:t>-Different Elements</a:t>
            </a:r>
            <a:endParaRPr lang="en" dirty="0"/>
          </a:p>
          <a:p>
            <a:pPr marL="914400" lvl="1" indent="-381000" rtl="0">
              <a:spcBef>
                <a:spcPts val="0"/>
              </a:spcBef>
              <a:buClr>
                <a:srgbClr val="000000"/>
              </a:buClr>
              <a:buSzPct val="80000"/>
              <a:buFont typeface="Arial"/>
              <a:buChar char="○"/>
            </a:pPr>
            <a:r>
              <a:rPr lang="en" dirty="0" smtClean="0"/>
              <a:t>Alignment</a:t>
            </a:r>
            <a:r>
              <a:rPr lang="en-US" dirty="0" smtClean="0"/>
              <a:t>-Nothing placed arbitrarily</a:t>
            </a:r>
            <a:endParaRPr lang="en" dirty="0"/>
          </a:p>
          <a:p>
            <a:pPr marL="914400" lvl="1" indent="-381000" rtl="0">
              <a:spcBef>
                <a:spcPts val="0"/>
              </a:spcBef>
              <a:buClr>
                <a:srgbClr val="000000"/>
              </a:buClr>
              <a:buSzPct val="80000"/>
              <a:buFont typeface="Arial"/>
              <a:buChar char="○"/>
            </a:pPr>
            <a:r>
              <a:rPr lang="en" dirty="0" smtClean="0"/>
              <a:t>Repetition</a:t>
            </a:r>
            <a:r>
              <a:rPr lang="en-US" dirty="0" smtClean="0"/>
              <a:t>-Repeat Visual elements</a:t>
            </a:r>
            <a:endParaRPr lang="en" dirty="0"/>
          </a:p>
          <a:p>
            <a:pPr marL="914400" lvl="1" indent="-381000" rtl="0">
              <a:spcBef>
                <a:spcPts val="0"/>
              </a:spcBef>
              <a:buClr>
                <a:srgbClr val="000000"/>
              </a:buClr>
              <a:buSzPct val="80000"/>
              <a:buFont typeface="Arial"/>
              <a:buChar char="○"/>
            </a:pPr>
            <a:r>
              <a:rPr lang="en" dirty="0" smtClean="0"/>
              <a:t>Proximity</a:t>
            </a:r>
            <a:r>
              <a:rPr lang="en-US" dirty="0" smtClean="0"/>
              <a:t>-Group like information</a:t>
            </a:r>
            <a:endParaRPr lang="en" dirty="0"/>
          </a:p>
          <a:p>
            <a:pPr marL="457200" lvl="0" indent="0" rtl="0">
              <a:spcBef>
                <a:spcPts val="0"/>
              </a:spcBef>
              <a:buNone/>
            </a:pPr>
            <a:endParaRPr dirty="0"/>
          </a:p>
          <a:p>
            <a:pPr marL="457200" lvl="0" indent="0">
              <a:spcBef>
                <a:spcPts val="0"/>
              </a:spcBef>
              <a:buNone/>
            </a:pPr>
            <a:endParaRPr dirty="0"/>
          </a:p>
        </p:txBody>
      </p:sp>
      <p:pic>
        <p:nvPicPr>
          <p:cNvPr id="55" name="Shape 55"/>
          <p:cNvPicPr preferRelativeResize="0"/>
          <p:nvPr/>
        </p:nvPicPr>
        <p:blipFill>
          <a:blip r:embed="rId3">
            <a:alphaModFix/>
          </a:blip>
          <a:stretch>
            <a:fillRect/>
          </a:stretch>
        </p:blipFill>
        <p:spPr>
          <a:xfrm>
            <a:off x="8091525" y="0"/>
            <a:ext cx="1052474" cy="790525"/>
          </a:xfrm>
          <a:prstGeom prst="rect">
            <a:avLst/>
          </a:prstGeom>
          <a:noFill/>
          <a:ln>
            <a:noFill/>
          </a:ln>
        </p:spPr>
      </p:pic>
      <p:pic>
        <p:nvPicPr>
          <p:cNvPr id="56" name="Shape 56"/>
          <p:cNvPicPr preferRelativeResize="0"/>
          <p:nvPr/>
        </p:nvPicPr>
        <p:blipFill>
          <a:blip r:embed="rId4">
            <a:alphaModFix/>
          </a:blip>
          <a:stretch>
            <a:fillRect/>
          </a:stretch>
        </p:blipFill>
        <p:spPr>
          <a:xfrm>
            <a:off x="6363321" y="2583983"/>
            <a:ext cx="2665779" cy="1561293"/>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a:t>Usability Test</a:t>
            </a:r>
          </a:p>
        </p:txBody>
      </p:sp>
      <p:sp>
        <p:nvSpPr>
          <p:cNvPr id="84" name="Shape 84"/>
          <p:cNvSpPr txBox="1">
            <a:spLocks noGrp="1"/>
          </p:cNvSpPr>
          <p:nvPr>
            <p:ph type="body" idx="1"/>
          </p:nvPr>
        </p:nvSpPr>
        <p:spPr>
          <a:xfrm>
            <a:off x="457200" y="1200150"/>
            <a:ext cx="8229600" cy="3885900"/>
          </a:xfrm>
          <a:prstGeom prst="rect">
            <a:avLst/>
          </a:prstGeom>
        </p:spPr>
        <p:txBody>
          <a:bodyPr lIns="91425" tIns="91425" rIns="91425" bIns="91425" anchor="t" anchorCtr="0">
            <a:noAutofit/>
          </a:bodyPr>
          <a:lstStyle/>
          <a:p>
            <a:pPr marL="38100" lvl="0" rtl="0">
              <a:spcBef>
                <a:spcPts val="0"/>
              </a:spcBef>
              <a:buClr>
                <a:srgbClr val="000000"/>
              </a:buClr>
              <a:buSzPct val="100000"/>
            </a:pPr>
            <a:r>
              <a:rPr lang="en" sz="1800" dirty="0" smtClean="0"/>
              <a:t>Jakob Nielsen’s five quality components of usability</a:t>
            </a:r>
            <a:endParaRPr lang="en-US" sz="1800" b="1" dirty="0" smtClean="0"/>
          </a:p>
          <a:p>
            <a:pPr marL="323850" lvl="0" indent="-285750" rtl="0">
              <a:spcBef>
                <a:spcPts val="0"/>
              </a:spcBef>
              <a:buClr>
                <a:srgbClr val="000000"/>
              </a:buClr>
              <a:buSzPct val="100000"/>
              <a:buFont typeface="Arial"/>
              <a:buChar char="•"/>
            </a:pPr>
            <a:r>
              <a:rPr lang="en-US" sz="1800" b="1" dirty="0" smtClean="0"/>
              <a:t>Learnability</a:t>
            </a:r>
            <a:r>
              <a:rPr lang="en-US" sz="1800" dirty="0" smtClean="0"/>
              <a:t>: How easy is it for users to accomplish basic tasks the first time they encounter the design?</a:t>
            </a:r>
          </a:p>
          <a:p>
            <a:pPr marL="323850" lvl="0" indent="-285750" rtl="0">
              <a:spcBef>
                <a:spcPts val="0"/>
              </a:spcBef>
              <a:buClr>
                <a:srgbClr val="000000"/>
              </a:buClr>
              <a:buSzPct val="100000"/>
              <a:buFont typeface="Arial"/>
              <a:buChar char="•"/>
            </a:pPr>
            <a:r>
              <a:rPr lang="en-US" sz="1800" b="1" dirty="0" smtClean="0"/>
              <a:t>Efficiency</a:t>
            </a:r>
            <a:r>
              <a:rPr lang="en-US" sz="1800" dirty="0" smtClean="0"/>
              <a:t>: Once users have learned the design, how quickly can they perform tasks?</a:t>
            </a:r>
          </a:p>
          <a:p>
            <a:pPr marL="323850" lvl="0" indent="-285750" rtl="0">
              <a:spcBef>
                <a:spcPts val="0"/>
              </a:spcBef>
              <a:buClr>
                <a:srgbClr val="000000"/>
              </a:buClr>
              <a:buSzPct val="100000"/>
              <a:buFont typeface="Arial"/>
              <a:buChar char="•"/>
            </a:pPr>
            <a:r>
              <a:rPr lang="en-US" sz="1800" b="1" dirty="0" smtClean="0"/>
              <a:t>Memorability</a:t>
            </a:r>
            <a:r>
              <a:rPr lang="en-US" sz="1800" dirty="0" smtClean="0"/>
              <a:t>: When users return to the design after a period of not using it, how easily can they reestablish proficiency?</a:t>
            </a:r>
          </a:p>
          <a:p>
            <a:pPr marL="323850" lvl="0" indent="-285750" rtl="0">
              <a:spcBef>
                <a:spcPts val="0"/>
              </a:spcBef>
              <a:buClr>
                <a:srgbClr val="000000"/>
              </a:buClr>
              <a:buSzPct val="100000"/>
              <a:buFont typeface="Arial"/>
              <a:buChar char="•"/>
            </a:pPr>
            <a:r>
              <a:rPr lang="en-US" sz="1800" b="1" dirty="0" smtClean="0"/>
              <a:t>Errors</a:t>
            </a:r>
            <a:r>
              <a:rPr lang="en-US" sz="1800" dirty="0" smtClean="0"/>
              <a:t>: How many errors do users make, how severe are these errors, and how easily can they recover from the errors?</a:t>
            </a:r>
          </a:p>
          <a:p>
            <a:pPr marL="323850" lvl="0" indent="-285750" rtl="0">
              <a:spcBef>
                <a:spcPts val="0"/>
              </a:spcBef>
              <a:buClr>
                <a:srgbClr val="000000"/>
              </a:buClr>
              <a:buSzPct val="100000"/>
              <a:buFont typeface="Arial"/>
              <a:buChar char="•"/>
            </a:pPr>
            <a:r>
              <a:rPr lang="en-US" sz="1800" b="1" dirty="0" smtClean="0"/>
              <a:t>Satisfaction</a:t>
            </a:r>
            <a:r>
              <a:rPr lang="en-US" sz="1800" dirty="0" smtClean="0"/>
              <a:t>: How pleasant is it to use the design?</a:t>
            </a:r>
          </a:p>
          <a:p>
            <a:pPr marL="914400" lvl="1" indent="-381000" rtl="0">
              <a:spcBef>
                <a:spcPts val="0"/>
              </a:spcBef>
              <a:buClr>
                <a:srgbClr val="000000"/>
              </a:buClr>
              <a:buFont typeface="Arial"/>
              <a:buChar char="○"/>
            </a:pPr>
            <a:endParaRPr sz="1800" b="1" dirty="0" smtClean="0"/>
          </a:p>
          <a:p>
            <a:pPr marL="914400" lvl="1" indent="-381000" rtl="0">
              <a:spcBef>
                <a:spcPts val="0"/>
              </a:spcBef>
              <a:buClr>
                <a:srgbClr val="000000"/>
              </a:buClr>
              <a:buFont typeface="Arial"/>
              <a:buChar char="○"/>
            </a:pPr>
            <a:endParaRPr sz="1000" b="1" dirty="0" smtClean="0"/>
          </a:p>
          <a:p>
            <a:pPr marL="457200" lvl="0" indent="0">
              <a:spcBef>
                <a:spcPts val="0"/>
              </a:spcBef>
              <a:buNone/>
            </a:pPr>
            <a:endParaRPr sz="1000" dirty="0"/>
          </a:p>
        </p:txBody>
      </p:sp>
      <p:pic>
        <p:nvPicPr>
          <p:cNvPr id="85" name="Shape 85"/>
          <p:cNvPicPr preferRelativeResize="0"/>
          <p:nvPr/>
        </p:nvPicPr>
        <p:blipFill>
          <a:blip r:embed="rId3">
            <a:alphaModFix/>
          </a:blip>
          <a:stretch>
            <a:fillRect/>
          </a:stretch>
        </p:blipFill>
        <p:spPr>
          <a:xfrm>
            <a:off x="8091525" y="0"/>
            <a:ext cx="1052474" cy="790525"/>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 test: set up</a:t>
            </a:r>
            <a:endParaRPr lang="en-US" dirty="0"/>
          </a:p>
        </p:txBody>
      </p:sp>
      <p:sp>
        <p:nvSpPr>
          <p:cNvPr id="3" name="Text Placeholder 2"/>
          <p:cNvSpPr>
            <a:spLocks noGrp="1"/>
          </p:cNvSpPr>
          <p:nvPr>
            <p:ph type="body" idx="1"/>
          </p:nvPr>
        </p:nvSpPr>
        <p:spPr>
          <a:xfrm>
            <a:off x="457200" y="1200150"/>
            <a:ext cx="4974506" cy="3556913"/>
          </a:xfrm>
        </p:spPr>
        <p:txBody>
          <a:bodyPr/>
          <a:lstStyle/>
          <a:p>
            <a:pPr marL="457200" indent="-457200">
              <a:buFont typeface="Arial"/>
              <a:buChar char="•"/>
            </a:pPr>
            <a:r>
              <a:rPr lang="en-US" dirty="0"/>
              <a:t>F</a:t>
            </a:r>
            <a:r>
              <a:rPr lang="en-US" dirty="0" smtClean="0"/>
              <a:t>our students tested </a:t>
            </a:r>
          </a:p>
          <a:p>
            <a:pPr marL="457200" indent="-457200">
              <a:buFont typeface="Arial"/>
              <a:buChar char="•"/>
            </a:pPr>
            <a:r>
              <a:rPr lang="en-US" dirty="0" smtClean="0"/>
              <a:t>Actions taken to minimize sources of error in testing</a:t>
            </a:r>
          </a:p>
          <a:p>
            <a:pPr marL="457200" indent="-457200">
              <a:buFont typeface="Arial"/>
              <a:buChar char="•"/>
            </a:pPr>
            <a:r>
              <a:rPr lang="en-US" dirty="0" smtClean="0"/>
              <a:t>Satisfaction scores between 1-5, 5 being the highest</a:t>
            </a:r>
          </a:p>
        </p:txBody>
      </p:sp>
      <p:pic>
        <p:nvPicPr>
          <p:cNvPr id="4" name="Picture 3"/>
          <p:cNvPicPr>
            <a:picLocks noChangeAspect="1"/>
          </p:cNvPicPr>
          <p:nvPr/>
        </p:nvPicPr>
        <p:blipFill>
          <a:blip r:embed="rId3"/>
          <a:stretch>
            <a:fillRect/>
          </a:stretch>
        </p:blipFill>
        <p:spPr>
          <a:xfrm>
            <a:off x="5557439" y="936352"/>
            <a:ext cx="3497265" cy="4030182"/>
          </a:xfrm>
          <a:prstGeom prst="rect">
            <a:avLst/>
          </a:prstGeom>
        </p:spPr>
      </p:pic>
      <p:pic>
        <p:nvPicPr>
          <p:cNvPr id="5" name="Shape 74"/>
          <p:cNvPicPr preferRelativeResize="0"/>
          <p:nvPr/>
        </p:nvPicPr>
        <p:blipFill>
          <a:blip r:embed="rId4">
            <a:alphaModFix/>
          </a:blip>
          <a:stretch>
            <a:fillRect/>
          </a:stretch>
        </p:blipFill>
        <p:spPr>
          <a:xfrm>
            <a:off x="8093926" y="0"/>
            <a:ext cx="1050074" cy="788724"/>
          </a:xfrm>
          <a:prstGeom prst="rect">
            <a:avLst/>
          </a:prstGeom>
          <a:noFill/>
          <a:ln>
            <a:noFill/>
          </a:ln>
        </p:spPr>
      </p:pic>
    </p:spTree>
    <p:extLst>
      <p:ext uri="{BB962C8B-B14F-4D97-AF65-F5344CB8AC3E}">
        <p14:creationId xmlns:p14="http://schemas.microsoft.com/office/powerpoint/2010/main" val="16189670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a:t>Usability Results</a:t>
            </a:r>
          </a:p>
        </p:txBody>
      </p:sp>
      <p:pic>
        <p:nvPicPr>
          <p:cNvPr id="92" name="Shape 92"/>
          <p:cNvPicPr preferRelativeResize="0"/>
          <p:nvPr/>
        </p:nvPicPr>
        <p:blipFill>
          <a:blip r:embed="rId3">
            <a:alphaModFix/>
          </a:blip>
          <a:stretch>
            <a:fillRect/>
          </a:stretch>
        </p:blipFill>
        <p:spPr>
          <a:xfrm>
            <a:off x="8093925" y="0"/>
            <a:ext cx="1050074" cy="788750"/>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2495746226"/>
              </p:ext>
            </p:extLst>
          </p:nvPr>
        </p:nvGraphicFramePr>
        <p:xfrm>
          <a:off x="287524" y="1135273"/>
          <a:ext cx="8702451" cy="1801693"/>
        </p:xfrm>
        <a:graphic>
          <a:graphicData uri="http://schemas.openxmlformats.org/drawingml/2006/table">
            <a:tbl>
              <a:tblPr>
                <a:effectLst>
                  <a:outerShdw blurRad="50800" dist="50800" dir="5400000" sx="0" sy="0" algn="tl" rotWithShape="0">
                    <a:schemeClr val="tx1">
                      <a:alpha val="0"/>
                    </a:schemeClr>
                  </a:outerShdw>
                </a:effectLst>
              </a:tblPr>
              <a:tblGrid>
                <a:gridCol w="1134813"/>
                <a:gridCol w="1666071"/>
                <a:gridCol w="1198681"/>
                <a:gridCol w="1070998"/>
                <a:gridCol w="1267027"/>
                <a:gridCol w="1163076"/>
                <a:gridCol w="1201785"/>
              </a:tblGrid>
              <a:tr h="249736">
                <a:tc rowSpan="3">
                  <a:txBody>
                    <a:bodyPr/>
                    <a:lstStyle/>
                    <a:p>
                      <a:pPr algn="ctr" fontAlgn="b"/>
                      <a:endParaRPr lang="en-US" sz="1200" b="1" i="0" u="none" strike="noStrike" dirty="0" smtClean="0">
                        <a:solidFill>
                          <a:srgbClr val="000000"/>
                        </a:solidFill>
                        <a:effectLst/>
                        <a:latin typeface="Calibri"/>
                      </a:endParaRPr>
                    </a:p>
                    <a:p>
                      <a:pPr algn="ctr" fontAlgn="b"/>
                      <a:endParaRPr lang="en-US" sz="1200" b="1" i="0" u="none" strike="noStrike" dirty="0" smtClean="0">
                        <a:solidFill>
                          <a:srgbClr val="000000"/>
                        </a:solidFill>
                        <a:effectLst/>
                        <a:latin typeface="Calibri"/>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Time(min)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a:rPr>
                        <a:t>Student takes test using</a:t>
                      </a:r>
                      <a:r>
                        <a:rPr lang="en-US" sz="1600" b="1" i="0" u="none" strike="noStrike" baseline="0" dirty="0" smtClean="0">
                          <a:solidFill>
                            <a:srgbClr val="000000"/>
                          </a:solidFill>
                          <a:effectLst/>
                          <a:latin typeface="Calibri"/>
                        </a:rPr>
                        <a:t> original document first</a:t>
                      </a:r>
                      <a:endParaRPr lang="en-US" sz="1600" b="1" i="0" u="none" strike="noStrike" dirty="0" smtClean="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endParaRPr lang="en-US"/>
                    </a:p>
                  </a:txBody>
                  <a:tcPr/>
                </a:tc>
              </a:tr>
              <a:tr h="216081">
                <a:tc vMerge="1">
                  <a:txBody>
                    <a:bodyPr/>
                    <a:lstStyle/>
                    <a:p>
                      <a:pPr algn="ctr" fontAlgn="b"/>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3">
                  <a:txBody>
                    <a:bodyPr/>
                    <a:lstStyle/>
                    <a:p>
                      <a:pPr algn="ctr" fontAlgn="b"/>
                      <a:r>
                        <a:rPr lang="en-US" sz="1200" b="0" i="0" u="none" strike="noStrike" dirty="0" smtClean="0">
                          <a:solidFill>
                            <a:srgbClr val="000000"/>
                          </a:solidFill>
                          <a:effectLst/>
                          <a:latin typeface="Calibri"/>
                        </a:rPr>
                        <a:t>Student </a:t>
                      </a:r>
                      <a:r>
                        <a:rPr lang="en-US" sz="1200" b="0" i="0" u="none" strike="noStrike" dirty="0">
                          <a:solidFill>
                            <a:srgbClr val="000000"/>
                          </a:solidFill>
                          <a:effectLst/>
                          <a:latin typeface="Calibri"/>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gridSpan="3">
                  <a:txBody>
                    <a:bodyPr/>
                    <a:lstStyle/>
                    <a:p>
                      <a:pPr algn="ctr" fontAlgn="b"/>
                      <a:r>
                        <a:rPr lang="en-US" sz="1200" b="0" i="0" u="none" strike="noStrike" dirty="0" smtClean="0">
                          <a:solidFill>
                            <a:srgbClr val="000000"/>
                          </a:solidFill>
                          <a:effectLst/>
                          <a:latin typeface="Calibri"/>
                        </a:rPr>
                        <a:t>Student </a:t>
                      </a:r>
                      <a:r>
                        <a:rPr lang="en-US" sz="1200" b="0" i="0" u="none" strike="noStrike" dirty="0">
                          <a:solidFill>
                            <a:srgbClr val="000000"/>
                          </a:solidFill>
                          <a:effectLst/>
                          <a:latin typeface="Calibri"/>
                        </a:rPr>
                        <a:t>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r h="353261">
                <a:tc vMerge="1">
                  <a:txBody>
                    <a:bodyPr/>
                    <a:lstStyle/>
                    <a:p>
                      <a:pPr algn="ctr" fontAlgn="b"/>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Learnability </a:t>
                      </a:r>
                      <a:endParaRPr lang="en-US" sz="12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Efficiency </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Satisfaction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 Learnability </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Efficiency </a:t>
                      </a:r>
                      <a:endParaRPr lang="en-US" sz="12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Satisfaction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53261">
                <a:tc>
                  <a:txBody>
                    <a:bodyPr/>
                    <a:lstStyle/>
                    <a:p>
                      <a:pPr algn="ctr" fontAlgn="b"/>
                      <a:r>
                        <a:rPr lang="en-US" sz="1200" b="0" i="0" u="none" strike="noStrike" dirty="0" smtClean="0">
                          <a:solidFill>
                            <a:srgbClr val="000000"/>
                          </a:solidFill>
                          <a:effectLst/>
                          <a:latin typeface="Calibri"/>
                        </a:rPr>
                        <a:t>Original design</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3.46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3.09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4.15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3.39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4</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269289">
                <a:tc>
                  <a:txBody>
                    <a:bodyPr/>
                    <a:lstStyle/>
                    <a:p>
                      <a:pPr algn="ctr" fontAlgn="b"/>
                      <a:r>
                        <a:rPr lang="en-US" sz="1200" b="0" i="0" u="none" strike="noStrike" dirty="0" smtClean="0">
                          <a:solidFill>
                            <a:srgbClr val="000000"/>
                          </a:solidFill>
                          <a:effectLst/>
                          <a:latin typeface="Calibri"/>
                        </a:rPr>
                        <a:t>Our </a:t>
                      </a:r>
                      <a:r>
                        <a:rPr lang="en-US" sz="1200" b="0" i="0" u="none" strike="noStrike" dirty="0">
                          <a:solidFill>
                            <a:srgbClr val="000000"/>
                          </a:solidFill>
                          <a:effectLst/>
                          <a:latin typeface="Calibri"/>
                        </a:rPr>
                        <a:t>design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2.24</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2.06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5</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2.45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2.36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5</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53261">
                <a:tc>
                  <a:txBody>
                    <a:bodyPr/>
                    <a:lstStyle/>
                    <a:p>
                      <a:pPr algn="ctr" fontAlgn="b"/>
                      <a:r>
                        <a:rPr lang="en-US" sz="1200" b="0" i="0" u="none" strike="noStrike" dirty="0">
                          <a:solidFill>
                            <a:srgbClr val="000000"/>
                          </a:solidFill>
                          <a:effectLst/>
                          <a:latin typeface="Calibri"/>
                        </a:rPr>
                        <a:t>% </a:t>
                      </a:r>
                      <a:r>
                        <a:rPr lang="en-US" sz="1200" b="0" i="0" u="none" strike="noStrike" dirty="0" smtClean="0">
                          <a:solidFill>
                            <a:srgbClr val="000000"/>
                          </a:solidFill>
                          <a:effectLst/>
                          <a:latin typeface="Calibri"/>
                        </a:rPr>
                        <a:t>change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35.21%</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33.34%</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66.67%</a:t>
                      </a:r>
                      <a:r>
                        <a:rPr lang="en-US" sz="1200" b="0" i="0" u="none" strike="noStrike" baseline="0" dirty="0" smtClean="0">
                          <a:solidFill>
                            <a:srgbClr val="000000"/>
                          </a:solidFill>
                          <a:effectLst/>
                          <a:latin typeface="Calibri"/>
                        </a:rPr>
                        <a:t> increase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40.96%</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30.38%</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25% increase</a:t>
                      </a:r>
                      <a:endParaRPr lang="en-US" sz="1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1462206"/>
              </p:ext>
            </p:extLst>
          </p:nvPr>
        </p:nvGraphicFramePr>
        <p:xfrm>
          <a:off x="299502" y="3081072"/>
          <a:ext cx="8690473" cy="1746269"/>
        </p:xfrm>
        <a:graphic>
          <a:graphicData uri="http://schemas.openxmlformats.org/drawingml/2006/table">
            <a:tbl>
              <a:tblPr/>
              <a:tblGrid>
                <a:gridCol w="1047699"/>
                <a:gridCol w="1532037"/>
                <a:gridCol w="1253484"/>
                <a:gridCol w="1079389"/>
                <a:gridCol w="1357942"/>
                <a:gridCol w="1452957"/>
                <a:gridCol w="966965"/>
              </a:tblGrid>
              <a:tr h="291706">
                <a:tc rowSpan="3">
                  <a:txBody>
                    <a:bodyPr/>
                    <a:lstStyle/>
                    <a:p>
                      <a:pPr algn="ctr" fontAlgn="b"/>
                      <a:r>
                        <a:rPr lang="en-US" sz="1200" b="1" i="0" u="none" strike="noStrike" dirty="0" smtClean="0">
                          <a:solidFill>
                            <a:srgbClr val="000000"/>
                          </a:solidFill>
                          <a:effectLst/>
                          <a:latin typeface="Calibri"/>
                        </a:rPr>
                        <a:t>Time(min)</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a:rPr>
                        <a:t>Student takes test using</a:t>
                      </a:r>
                      <a:r>
                        <a:rPr lang="en-US" sz="1600" b="1" i="0" u="none" strike="noStrike" baseline="0" dirty="0" smtClean="0">
                          <a:solidFill>
                            <a:srgbClr val="000000"/>
                          </a:solidFill>
                          <a:effectLst/>
                          <a:latin typeface="Calibri"/>
                        </a:rPr>
                        <a:t> redesigned document first</a:t>
                      </a:r>
                      <a:endParaRPr lang="en-US" sz="1600" b="1" i="0" u="none" strike="noStrike" dirty="0" smtClean="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hMerge="1">
                  <a:txBody>
                    <a:bodyPr/>
                    <a:lstStyle/>
                    <a:p>
                      <a:endParaRPr lang="en-US"/>
                    </a:p>
                  </a:txBody>
                  <a:tcPr/>
                </a:tc>
              </a:tr>
              <a:tr h="287881">
                <a:tc vMerge="1">
                  <a:txBody>
                    <a:bodyPr/>
                    <a:lstStyle/>
                    <a:p>
                      <a:pPr algn="ctr"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fontAlgn="b"/>
                      <a:r>
                        <a:rPr lang="en-US" sz="1200" b="0" i="0" u="none" strike="noStrike" dirty="0" smtClean="0">
                          <a:solidFill>
                            <a:srgbClr val="000000"/>
                          </a:solidFill>
                          <a:effectLst/>
                          <a:latin typeface="Calibri"/>
                        </a:rPr>
                        <a:t>Student 3</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1200" b="0" i="0" u="none" strike="noStrike" dirty="0" smtClean="0">
                          <a:solidFill>
                            <a:srgbClr val="000000"/>
                          </a:solidFill>
                          <a:effectLst/>
                          <a:latin typeface="Calibri"/>
                        </a:rPr>
                        <a:t>Student 4</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87881">
                <a:tc vMerge="1">
                  <a:txBody>
                    <a:bodyPr/>
                    <a:lstStyle/>
                    <a:p>
                      <a:pPr algn="ctr"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a:rPr>
                        <a:t>Learnability </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Efficiency </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Satisfaction</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Learnability </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Efficiency </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effectLst/>
                          <a:latin typeface="Calibri"/>
                        </a:rPr>
                        <a:t>Satisfaction</a:t>
                      </a:r>
                      <a:endParaRPr lang="en-US" sz="1200" b="1"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6380">
                <a:tc>
                  <a:txBody>
                    <a:bodyPr/>
                    <a:lstStyle/>
                    <a:p>
                      <a:pPr algn="ctr" fontAlgn="b"/>
                      <a:r>
                        <a:rPr lang="en-US" sz="1200" b="0" i="0" u="none" strike="noStrike" dirty="0" smtClean="0">
                          <a:solidFill>
                            <a:srgbClr val="000000"/>
                          </a:solidFill>
                          <a:effectLst/>
                          <a:latin typeface="Calibri"/>
                        </a:rPr>
                        <a:t>Original design</a:t>
                      </a:r>
                      <a:endParaRPr lang="en-US" sz="1200" b="0" i="0" u="none" strike="noStrike" dirty="0">
                        <a:solidFill>
                          <a:srgbClr val="000000"/>
                        </a:solidFill>
                        <a:effectLst/>
                        <a:latin typeface="Calibri"/>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3.05 </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2.47</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2</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3.55</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3.19</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2</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7881">
                <a:tc>
                  <a:txBody>
                    <a:bodyPr/>
                    <a:lstStyle/>
                    <a:p>
                      <a:pPr algn="ctr" fontAlgn="b"/>
                      <a:r>
                        <a:rPr lang="en-US" sz="1200" b="0" i="0" u="none" strike="noStrike" dirty="0" smtClean="0">
                          <a:solidFill>
                            <a:srgbClr val="000000"/>
                          </a:solidFill>
                          <a:effectLst/>
                          <a:latin typeface="Calibri"/>
                        </a:rPr>
                        <a:t>Our </a:t>
                      </a:r>
                      <a:r>
                        <a:rPr lang="en-US" sz="1200" b="0" i="0" u="none" strike="noStrike" dirty="0">
                          <a:solidFill>
                            <a:srgbClr val="000000"/>
                          </a:solidFill>
                          <a:effectLst/>
                          <a:latin typeface="Calibri"/>
                        </a:rPr>
                        <a:t>design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2.31</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2.01</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5</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2.48</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a:solidFill>
                            <a:srgbClr val="000000"/>
                          </a:solidFill>
                          <a:effectLst/>
                          <a:latin typeface="Calibri"/>
                        </a:rPr>
                        <a:t>2.41</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4</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4540">
                <a:tc>
                  <a:txBody>
                    <a:bodyPr/>
                    <a:lstStyle/>
                    <a:p>
                      <a:pPr algn="ctr" fontAlgn="b"/>
                      <a:r>
                        <a:rPr lang="en-US" sz="1200" b="0" i="0" u="none" strike="noStrike" dirty="0">
                          <a:solidFill>
                            <a:srgbClr val="000000"/>
                          </a:solidFill>
                          <a:effectLst/>
                          <a:latin typeface="Calibri"/>
                        </a:rPr>
                        <a:t>% </a:t>
                      </a:r>
                      <a:r>
                        <a:rPr lang="en-US" sz="1200" b="0" i="0" u="none" strike="noStrike" dirty="0" smtClean="0">
                          <a:solidFill>
                            <a:srgbClr val="000000"/>
                          </a:solidFill>
                          <a:effectLst/>
                          <a:latin typeface="Calibri"/>
                        </a:rPr>
                        <a:t>change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24.26%</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18.62%</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150%</a:t>
                      </a:r>
                      <a:r>
                        <a:rPr lang="en-US" sz="1200" b="0" i="0" u="none" strike="noStrike" baseline="0" dirty="0" smtClean="0">
                          <a:solidFill>
                            <a:srgbClr val="000000"/>
                          </a:solidFill>
                          <a:effectLst/>
                          <a:latin typeface="Calibri"/>
                        </a:rPr>
                        <a:t> increase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30.14%</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24.45%</a:t>
                      </a:r>
                      <a:r>
                        <a:rPr lang="en-US" sz="1200" b="0" i="0" u="none" strike="noStrike" baseline="0" dirty="0" smtClean="0">
                          <a:solidFill>
                            <a:srgbClr val="000000"/>
                          </a:solidFill>
                          <a:effectLst/>
                          <a:latin typeface="Calibri"/>
                        </a:rPr>
                        <a:t> decrease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0" i="0" u="none" strike="noStrike" dirty="0" smtClean="0">
                          <a:solidFill>
                            <a:srgbClr val="000000"/>
                          </a:solidFill>
                          <a:effectLst/>
                          <a:latin typeface="Calibri"/>
                        </a:rPr>
                        <a:t>100% increase</a:t>
                      </a:r>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US" dirty="0" smtClean="0"/>
              <a:t>Usability Results</a:t>
            </a:r>
            <a:endParaRPr dirty="0"/>
          </a:p>
        </p:txBody>
      </p:sp>
      <p:sp>
        <p:nvSpPr>
          <p:cNvPr id="5" name="Text Placeholder 4"/>
          <p:cNvSpPr txBox="1">
            <a:spLocks noGrp="1"/>
          </p:cNvSpPr>
          <p:nvPr>
            <p:ph type="body" idx="1"/>
          </p:nvPr>
        </p:nvSpPr>
        <p:spPr>
          <a:xfrm>
            <a:off x="457200" y="1200150"/>
            <a:ext cx="8229600" cy="1723518"/>
          </a:xfrm>
          <a:prstGeom prst="rect">
            <a:avLst/>
          </a:prstGeom>
          <a:noFill/>
        </p:spPr>
        <p:txBody>
          <a:bodyPr wrap="square" rtlCol="0">
            <a:spAutoFit/>
          </a:bodyPr>
          <a:lstStyle/>
          <a:p>
            <a:r>
              <a:rPr lang="en-US" sz="2000" dirty="0" smtClean="0"/>
              <a:t>According to our Usability Tests, we:</a:t>
            </a:r>
          </a:p>
          <a:p>
            <a:endParaRPr lang="en-US" sz="2000" dirty="0"/>
          </a:p>
          <a:p>
            <a:pPr marL="285750" indent="-285750">
              <a:buFont typeface="Arial"/>
              <a:buChar char="•"/>
            </a:pPr>
            <a:r>
              <a:rPr lang="en-US" sz="2000" dirty="0" smtClean="0"/>
              <a:t>Increased the learnability of the document by 28%</a:t>
            </a:r>
          </a:p>
          <a:p>
            <a:pPr marL="285750" indent="-285750">
              <a:buFont typeface="Arial"/>
              <a:buChar char="•"/>
            </a:pPr>
            <a:r>
              <a:rPr lang="en-US" sz="2000" dirty="0" smtClean="0"/>
              <a:t>The document now has better efficiency (26%)</a:t>
            </a:r>
          </a:p>
          <a:p>
            <a:pPr marL="285750" indent="-285750">
              <a:buFont typeface="Arial"/>
              <a:buChar char="•"/>
            </a:pPr>
            <a:r>
              <a:rPr lang="en-US" sz="2000" dirty="0" smtClean="0"/>
              <a:t>We also made the satisfaction much better. We increased it by 148%</a:t>
            </a:r>
          </a:p>
        </p:txBody>
      </p:sp>
      <p:pic>
        <p:nvPicPr>
          <p:cNvPr id="4" name="Shape 74"/>
          <p:cNvPicPr preferRelativeResize="0"/>
          <p:nvPr/>
        </p:nvPicPr>
        <p:blipFill>
          <a:blip r:embed="rId3">
            <a:alphaModFix/>
          </a:blip>
          <a:stretch>
            <a:fillRect/>
          </a:stretch>
        </p:blipFill>
        <p:spPr>
          <a:xfrm>
            <a:off x="8093926" y="0"/>
            <a:ext cx="1050074" cy="788724"/>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748</Words>
  <Application>Microsoft Macintosh PowerPoint</Application>
  <PresentationFormat>On-screen Show (16:9)</PresentationFormat>
  <Paragraphs>135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light-gradient</vt:lpstr>
      <vt:lpstr>Student Athlete AER Redesign</vt:lpstr>
      <vt:lpstr>Background</vt:lpstr>
      <vt:lpstr>Current Document</vt:lpstr>
      <vt:lpstr>Our Design</vt:lpstr>
      <vt:lpstr>Redesign</vt:lpstr>
      <vt:lpstr>Usability Test</vt:lpstr>
      <vt:lpstr>Usability test: set up</vt:lpstr>
      <vt:lpstr>Usability Results</vt:lpstr>
      <vt:lpstr>Usability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AAER Design</dc:title>
  <cp:lastModifiedBy>Bryan Fry</cp:lastModifiedBy>
  <cp:revision>30</cp:revision>
  <dcterms:modified xsi:type="dcterms:W3CDTF">2016-12-31T02:56:13Z</dcterms:modified>
</cp:coreProperties>
</file>