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6" r:id="rId2"/>
    <p:sldId id="263" r:id="rId3"/>
    <p:sldId id="264" r:id="rId4"/>
    <p:sldId id="257" r:id="rId5"/>
    <p:sldId id="262" r:id="rId6"/>
    <p:sldId id="258" r:id="rId7"/>
    <p:sldId id="260" r:id="rId8"/>
    <p:sldId id="259" r:id="rId9"/>
    <p:sldId id="26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6" d="100"/>
          <a:sy n="136" d="100"/>
        </p:scale>
        <p:origin x="-16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46B099-0095-264C-8BC2-A333BC923A9D}" type="datetimeFigureOut">
              <a:rPr lang="en-US" smtClean="0"/>
              <a:pPr/>
              <a:t>1/22/13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3A3D0A-D5A2-0440-8037-69988598CCAE}" type="slidenum">
              <a:rPr lang="en-US" smtClean="0"/>
              <a:pPr/>
              <a:t>‹#›</a:t>
            </a:fld>
            <a:endParaRPr lang="en-US"/>
          </a:p>
        </p:txBody>
      </p:sp>
    </p:spTree>
    <p:extLst>
      <p:ext uri="{BB962C8B-B14F-4D97-AF65-F5344CB8AC3E}">
        <p14:creationId xmlns:p14="http://schemas.microsoft.com/office/powerpoint/2010/main" val="21874771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Image source: </a:t>
            </a:r>
            <a:r>
              <a:rPr lang="en-US" dirty="0" err="1" smtClean="0"/>
              <a:t>http://americangallery.wordpress.com/category/chadwick-william</a:t>
            </a:r>
            <a:r>
              <a:rPr lang="en-US" dirty="0" smtClean="0"/>
              <a:t>/</a:t>
            </a:r>
          </a:p>
          <a:p>
            <a:endParaRPr lang="en-US" dirty="0"/>
          </a:p>
        </p:txBody>
      </p:sp>
      <p:sp>
        <p:nvSpPr>
          <p:cNvPr id="4" name="Slide Number Placeholder 3"/>
          <p:cNvSpPr>
            <a:spLocks noGrp="1"/>
          </p:cNvSpPr>
          <p:nvPr>
            <p:ph type="sldNum" sz="quarter" idx="10"/>
          </p:nvPr>
        </p:nvSpPr>
        <p:spPr/>
        <p:txBody>
          <a:bodyPr/>
          <a:lstStyle/>
          <a:p>
            <a:fld id="{6E3A3D0A-D5A2-0440-8037-69988598CCAE}"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Anne Stiles, http://</a:t>
            </a:r>
            <a:r>
              <a:rPr lang="en-US" dirty="0" err="1" smtClean="0"/>
              <a:t>www.branchcollective.org</a:t>
            </a:r>
            <a:r>
              <a:rPr lang="en-US" dirty="0" smtClean="0"/>
              <a:t>/?</a:t>
            </a:r>
            <a:r>
              <a:rPr lang="en-US" dirty="0" err="1" smtClean="0"/>
              <a:t>ps_articles</a:t>
            </a:r>
            <a:r>
              <a:rPr lang="en-US" dirty="0" smtClean="0"/>
              <a:t>=anne-stiles-the-rest-cure-1873-1925</a:t>
            </a:r>
          </a:p>
          <a:p>
            <a:endParaRPr lang="en-US" dirty="0"/>
          </a:p>
        </p:txBody>
      </p:sp>
      <p:sp>
        <p:nvSpPr>
          <p:cNvPr id="4" name="Slide Number Placeholder 3"/>
          <p:cNvSpPr>
            <a:spLocks noGrp="1"/>
          </p:cNvSpPr>
          <p:nvPr>
            <p:ph type="sldNum" sz="quarter" idx="10"/>
          </p:nvPr>
        </p:nvSpPr>
        <p:spPr/>
        <p:txBody>
          <a:bodyPr/>
          <a:lstStyle/>
          <a:p>
            <a:fld id="{6E3A3D0A-D5A2-0440-8037-69988598CCAE}" type="slidenum">
              <a:rPr lang="en-US" smtClean="0"/>
              <a:pPr/>
              <a:t>4</a:t>
            </a:fld>
            <a:endParaRPr lang="en-US"/>
          </a:p>
        </p:txBody>
      </p:sp>
    </p:spTree>
    <p:extLst>
      <p:ext uri="{BB962C8B-B14F-4D97-AF65-F5344CB8AC3E}">
        <p14:creationId xmlns:p14="http://schemas.microsoft.com/office/powerpoint/2010/main" val="961648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http://openlibrary.org/works/OL15355728W/Fat_and_blood</a:t>
            </a:r>
            <a:endParaRPr lang="en-US" dirty="0"/>
          </a:p>
        </p:txBody>
      </p:sp>
      <p:sp>
        <p:nvSpPr>
          <p:cNvPr id="4" name="Slide Number Placeholder 3"/>
          <p:cNvSpPr>
            <a:spLocks noGrp="1"/>
          </p:cNvSpPr>
          <p:nvPr>
            <p:ph type="sldNum" sz="quarter" idx="10"/>
          </p:nvPr>
        </p:nvSpPr>
        <p:spPr/>
        <p:txBody>
          <a:bodyPr/>
          <a:lstStyle/>
          <a:p>
            <a:fld id="{6E3A3D0A-D5A2-0440-8037-69988598CCAE}"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a:t>
            </a:r>
            <a:r>
              <a:rPr lang="en-US" dirty="0" err="1" smtClean="0"/>
              <a:t>public.wsu.edu/~campbelld/amlit/gilman.html</a:t>
            </a:r>
            <a:endParaRPr lang="en-US" dirty="0" smtClean="0"/>
          </a:p>
          <a:p>
            <a:endParaRPr lang="en-US" dirty="0"/>
          </a:p>
        </p:txBody>
      </p:sp>
      <p:sp>
        <p:nvSpPr>
          <p:cNvPr id="4" name="Slide Number Placeholder 3"/>
          <p:cNvSpPr>
            <a:spLocks noGrp="1"/>
          </p:cNvSpPr>
          <p:nvPr>
            <p:ph type="sldNum" sz="quarter" idx="10"/>
          </p:nvPr>
        </p:nvSpPr>
        <p:spPr/>
        <p:txBody>
          <a:bodyPr/>
          <a:lstStyle/>
          <a:p>
            <a:fld id="{6E3A3D0A-D5A2-0440-8037-69988598CCAE}"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 Hark! A Vagrant. http://</a:t>
            </a:r>
            <a:r>
              <a:rPr lang="en-US" dirty="0" err="1" smtClean="0"/>
              <a:t>www.harkavagrant.com/index.php?id</a:t>
            </a:r>
            <a:r>
              <a:rPr lang="en-US" dirty="0" smtClean="0"/>
              <a:t>=292</a:t>
            </a:r>
          </a:p>
          <a:p>
            <a:endParaRPr lang="en-US" dirty="0"/>
          </a:p>
        </p:txBody>
      </p:sp>
      <p:sp>
        <p:nvSpPr>
          <p:cNvPr id="4" name="Slide Number Placeholder 3"/>
          <p:cNvSpPr>
            <a:spLocks noGrp="1"/>
          </p:cNvSpPr>
          <p:nvPr>
            <p:ph type="sldNum" sz="quarter" idx="10"/>
          </p:nvPr>
        </p:nvSpPr>
        <p:spPr/>
        <p:txBody>
          <a:bodyPr/>
          <a:lstStyle/>
          <a:p>
            <a:fld id="{6E3A3D0A-D5A2-0440-8037-69988598CCA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089306A-73B6-0740-A487-C3479301D2D7}" type="datetimeFigureOut">
              <a:rPr lang="en-US" smtClean="0"/>
              <a:pPr/>
              <a:t>1/22/13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A0C57A7-65EE-BF4B-9D7B-F15507C7FAE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89306A-73B6-0740-A487-C3479301D2D7}" type="datetimeFigureOut">
              <a:rPr lang="en-US" smtClean="0"/>
              <a:pPr/>
              <a:t>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C57A7-65EE-BF4B-9D7B-F15507C7FA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89306A-73B6-0740-A487-C3479301D2D7}" type="datetimeFigureOut">
              <a:rPr lang="en-US" smtClean="0"/>
              <a:pPr/>
              <a:t>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C57A7-65EE-BF4B-9D7B-F15507C7FA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089306A-73B6-0740-A487-C3479301D2D7}" type="datetimeFigureOut">
              <a:rPr lang="en-US" smtClean="0"/>
              <a:pPr/>
              <a:t>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C57A7-65EE-BF4B-9D7B-F15507C7FAE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089306A-73B6-0740-A487-C3479301D2D7}" type="datetimeFigureOut">
              <a:rPr lang="en-US" smtClean="0"/>
              <a:pPr/>
              <a:t>1/22/13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A0C57A7-65EE-BF4B-9D7B-F15507C7FAE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089306A-73B6-0740-A487-C3479301D2D7}" type="datetimeFigureOut">
              <a:rPr lang="en-US" smtClean="0"/>
              <a:pPr/>
              <a:t>1/22/13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0C57A7-65EE-BF4B-9D7B-F15507C7FAE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089306A-73B6-0740-A487-C3479301D2D7}" type="datetimeFigureOut">
              <a:rPr lang="en-US" smtClean="0"/>
              <a:pPr/>
              <a:t>1/22/13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0C57A7-65EE-BF4B-9D7B-F15507C7FAE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89306A-73B6-0740-A487-C3479301D2D7}" type="datetimeFigureOut">
              <a:rPr lang="en-US" smtClean="0"/>
              <a:pPr/>
              <a:t>1/22/13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0C57A7-65EE-BF4B-9D7B-F15507C7FA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89306A-73B6-0740-A487-C3479301D2D7}" type="datetimeFigureOut">
              <a:rPr lang="en-US" smtClean="0"/>
              <a:pPr/>
              <a:t>1/22/13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0C57A7-65EE-BF4B-9D7B-F15507C7FA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089306A-73B6-0740-A487-C3479301D2D7}" type="datetimeFigureOut">
              <a:rPr lang="en-US" smtClean="0"/>
              <a:pPr/>
              <a:t>1/22/13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0C57A7-65EE-BF4B-9D7B-F15507C7FAE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089306A-73B6-0740-A487-C3479301D2D7}" type="datetimeFigureOut">
              <a:rPr lang="en-US" smtClean="0"/>
              <a:pPr/>
              <a:t>1/22/13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A0C57A7-65EE-BF4B-9D7B-F15507C7FAE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089306A-73B6-0740-A487-C3479301D2D7}" type="datetimeFigureOut">
              <a:rPr lang="en-US" smtClean="0"/>
              <a:pPr/>
              <a:t>1/22/13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A0C57A7-65EE-BF4B-9D7B-F15507C7FA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The Rest Cure</a:t>
            </a:r>
            <a:endParaRPr lang="en-US" dirty="0"/>
          </a:p>
        </p:txBody>
      </p:sp>
      <p:sp>
        <p:nvSpPr>
          <p:cNvPr id="2" name="Title 1"/>
          <p:cNvSpPr>
            <a:spLocks noGrp="1"/>
          </p:cNvSpPr>
          <p:nvPr>
            <p:ph type="ctrTitle"/>
          </p:nvPr>
        </p:nvSpPr>
        <p:spPr/>
        <p:txBody>
          <a:bodyPr/>
          <a:lstStyle/>
          <a:p>
            <a:r>
              <a:rPr lang="en-US" dirty="0" smtClean="0"/>
              <a:t>Charlotte Perkins Gilman’s </a:t>
            </a:r>
            <a:br>
              <a:rPr lang="en-US" dirty="0" smtClean="0"/>
            </a:br>
            <a:r>
              <a:rPr lang="en-US" dirty="0" smtClean="0"/>
              <a:t>“The Yellow Wallpaper”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Nineteenth-century Medical Ideas about Women’s Health</a:t>
            </a:r>
            <a:endParaRPr lang="en-US" dirty="0"/>
          </a:p>
        </p:txBody>
      </p:sp>
      <p:sp>
        <p:nvSpPr>
          <p:cNvPr id="3" name="Content Placeholder 2"/>
          <p:cNvSpPr>
            <a:spLocks noGrp="1"/>
          </p:cNvSpPr>
          <p:nvPr>
            <p:ph sz="quarter" idx="1"/>
          </p:nvPr>
        </p:nvSpPr>
        <p:spPr/>
        <p:txBody>
          <a:bodyPr>
            <a:normAutofit/>
          </a:bodyPr>
          <a:lstStyle/>
          <a:p>
            <a:r>
              <a:rPr lang="en-US" dirty="0" smtClean="0"/>
              <a:t>S. Weir Mitchell: “[Before age 17] a very steady use of the brain is in many dangerous to health and to every probability of future womanly usefulness.”</a:t>
            </a:r>
          </a:p>
          <a:p>
            <a:r>
              <a:rPr lang="en-US" dirty="0" smtClean="0"/>
              <a:t>P. </a:t>
            </a:r>
            <a:r>
              <a:rPr lang="en-US" dirty="0" err="1" smtClean="0"/>
              <a:t>Moebius</a:t>
            </a:r>
            <a:r>
              <a:rPr lang="en-US" dirty="0" smtClean="0"/>
              <a:t>. “If we wish woman to fulfill the task of motherhood fully she cannot possess a masculine brain. . . . [</a:t>
            </a:r>
            <a:r>
              <a:rPr lang="en-US" dirty="0" err="1" smtClean="0"/>
              <a:t>H]er</a:t>
            </a:r>
            <a:r>
              <a:rPr lang="en-US" dirty="0" smtClean="0"/>
              <a:t> material organs would suffer and we should have before us a repulsive and useless hybrid.”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Views, continued</a:t>
            </a:r>
            <a:endParaRPr lang="en-US" dirty="0"/>
          </a:p>
        </p:txBody>
      </p:sp>
      <p:sp>
        <p:nvSpPr>
          <p:cNvPr id="3" name="Content Placeholder 2"/>
          <p:cNvSpPr>
            <a:spLocks noGrp="1"/>
          </p:cNvSpPr>
          <p:nvPr>
            <p:ph sz="quarter" idx="1"/>
          </p:nvPr>
        </p:nvSpPr>
        <p:spPr/>
        <p:txBody>
          <a:bodyPr/>
          <a:lstStyle/>
          <a:p>
            <a:r>
              <a:rPr lang="en-US" dirty="0" smtClean="0"/>
              <a:t>John Harvey Kellogg: “The practice of novel reading is one of the greatest causes of uterine disease in young women.”</a:t>
            </a:r>
          </a:p>
          <a:p>
            <a:endParaRPr lang="en-US" dirty="0"/>
          </a:p>
        </p:txBody>
      </p:sp>
      <p:sp>
        <p:nvSpPr>
          <p:cNvPr id="4" name="Content Placeholder 3"/>
          <p:cNvSpPr>
            <a:spLocks noGrp="1"/>
          </p:cNvSpPr>
          <p:nvPr>
            <p:ph sz="quarter" idx="2"/>
          </p:nvPr>
        </p:nvSpPr>
        <p:spPr/>
        <p:txBody>
          <a:bodyPr/>
          <a:lstStyle/>
          <a:p>
            <a:endParaRPr lang="en-US" dirty="0"/>
          </a:p>
        </p:txBody>
      </p:sp>
      <p:pic>
        <p:nvPicPr>
          <p:cNvPr id="5" name="Picture 4"/>
          <p:cNvPicPr>
            <a:picLocks noChangeAspect="1"/>
          </p:cNvPicPr>
          <p:nvPr/>
        </p:nvPicPr>
        <p:blipFill>
          <a:blip r:embed="rId3"/>
          <a:stretch>
            <a:fillRect/>
          </a:stretch>
        </p:blipFill>
        <p:spPr>
          <a:xfrm>
            <a:off x="5028147" y="1600200"/>
            <a:ext cx="3658653" cy="452596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“Rest Cure” Diet </a:t>
            </a:r>
            <a:endParaRPr lang="en-US" dirty="0"/>
          </a:p>
        </p:txBody>
      </p:sp>
      <p:sp>
        <p:nvSpPr>
          <p:cNvPr id="3" name="Content Placeholder 2"/>
          <p:cNvSpPr>
            <a:spLocks noGrp="1"/>
          </p:cNvSpPr>
          <p:nvPr>
            <p:ph sz="quarter" idx="1"/>
          </p:nvPr>
        </p:nvSpPr>
        <p:spPr/>
        <p:txBody>
          <a:bodyPr>
            <a:normAutofit/>
          </a:bodyPr>
          <a:lstStyle/>
          <a:p>
            <a:r>
              <a:rPr lang="en-US" dirty="0" smtClean="0"/>
              <a:t>A </a:t>
            </a:r>
            <a:r>
              <a:rPr lang="en-US" dirty="0"/>
              <a:t>typical daily menu was enormous, including “a light breakfast. . . a mutton chop as a midday dinner. . . bread and butter thrice a day,” and “three or four pints of milk, which are given at and after meals.</a:t>
            </a:r>
            <a:r>
              <a:rPr lang="en-US" dirty="0" smtClean="0"/>
              <a:t>”  </a:t>
            </a:r>
          </a:p>
          <a:p>
            <a:r>
              <a:rPr lang="en-US" dirty="0" smtClean="0"/>
              <a:t>To </a:t>
            </a:r>
            <a:r>
              <a:rPr lang="en-US" dirty="0"/>
              <a:t>this might be added iron supplements, doses of strychnine, arsenic, and cod liver oil, as well as “one pound of beef, in the form of raw soup. This is made by chopping up one pound of raw beef, placing it in a bottle with one pint of water and five drops of strong </a:t>
            </a:r>
            <a:r>
              <a:rPr lang="en-US" dirty="0" err="1"/>
              <a:t>chlorohydric</a:t>
            </a:r>
            <a:r>
              <a:rPr lang="en-US" dirty="0"/>
              <a:t> acid” (</a:t>
            </a:r>
            <a:r>
              <a:rPr lang="en-US" i="1" dirty="0"/>
              <a:t>Fat and Blood </a:t>
            </a:r>
            <a:r>
              <a:rPr lang="en-US" dirty="0"/>
              <a:t>78-9).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 Weir Mitchell, from </a:t>
            </a:r>
            <a:r>
              <a:rPr lang="en-US" i="1" dirty="0"/>
              <a:t>Fat and Blood, And How to Make Them </a:t>
            </a:r>
            <a:r>
              <a:rPr lang="en-US" dirty="0"/>
              <a:t>(1877)</a:t>
            </a:r>
            <a:endParaRPr lang="en-US" dirty="0"/>
          </a:p>
        </p:txBody>
      </p:sp>
      <p:sp>
        <p:nvSpPr>
          <p:cNvPr id="3" name="Content Placeholder 2"/>
          <p:cNvSpPr>
            <a:spLocks noGrp="1"/>
          </p:cNvSpPr>
          <p:nvPr>
            <p:ph sz="quarter" idx="1"/>
          </p:nvPr>
        </p:nvSpPr>
        <p:spPr>
          <a:xfrm>
            <a:off x="457199" y="1600200"/>
            <a:ext cx="5373025" cy="4525963"/>
          </a:xfrm>
        </p:spPr>
        <p:txBody>
          <a:bodyPr>
            <a:normAutofit fontScale="85000" lnSpcReduction="20000"/>
          </a:bodyPr>
          <a:lstStyle/>
          <a:p>
            <a:r>
              <a:rPr lang="en-US" dirty="0"/>
              <a:t>The rest I like for them is not at all their notion of rest.  To lie abed half the day, and sew a little and read a little, and be interesting and excite sympathy, is all very well, but when they are bidden to stay in bed a month, and neither to read, write nor sew. . . then rest becomes for some women a rather bitter medicine. </a:t>
            </a:r>
          </a:p>
          <a:p>
            <a:r>
              <a:rPr lang="en-US" dirty="0" smtClean="0"/>
              <a:t>The </a:t>
            </a:r>
            <a:r>
              <a:rPr lang="en-US" dirty="0" smtClean="0"/>
              <a:t>patient remains in bed from six weeks to two months. </a:t>
            </a:r>
            <a:endParaRPr lang="en-US" dirty="0" smtClean="0"/>
          </a:p>
          <a:p>
            <a:r>
              <a:rPr lang="en-US" dirty="0" smtClean="0"/>
              <a:t>I </a:t>
            </a:r>
            <a:r>
              <a:rPr lang="en-US" dirty="0" smtClean="0"/>
              <a:t>do not permit the patient to sit up or to sew or write or read. The only action allowed is that needed to clean the teeth. </a:t>
            </a:r>
          </a:p>
          <a:p>
            <a:r>
              <a:rPr lang="en-US" dirty="0" smtClean="0"/>
              <a:t>In some cases I have not permitted the patient to turn over without aid. </a:t>
            </a:r>
            <a:endParaRPr lang="en-US" dirty="0"/>
          </a:p>
        </p:txBody>
      </p:sp>
      <p:sp>
        <p:nvSpPr>
          <p:cNvPr id="4" name="Content Placeholder 3"/>
          <p:cNvSpPr>
            <a:spLocks noGrp="1"/>
          </p:cNvSpPr>
          <p:nvPr>
            <p:ph sz="quarter" idx="2"/>
          </p:nvPr>
        </p:nvSpPr>
        <p:spPr>
          <a:xfrm>
            <a:off x="5830224" y="2020242"/>
            <a:ext cx="2856575" cy="4105921"/>
          </a:xfrm>
        </p:spPr>
        <p:txBody>
          <a:bodyPr>
            <a:normAutofit fontScale="85000" lnSpcReduction="20000"/>
          </a:bodyPr>
          <a:lstStyle/>
          <a:p>
            <a:endParaRPr lang="en-US" dirty="0"/>
          </a:p>
        </p:txBody>
      </p:sp>
      <p:pic>
        <p:nvPicPr>
          <p:cNvPr id="5" name="Picture 4"/>
          <p:cNvPicPr>
            <a:picLocks noChangeAspect="1"/>
          </p:cNvPicPr>
          <p:nvPr/>
        </p:nvPicPr>
        <p:blipFill>
          <a:blip r:embed="rId3"/>
          <a:stretch>
            <a:fillRect/>
          </a:stretch>
        </p:blipFill>
        <p:spPr>
          <a:xfrm>
            <a:off x="6066418" y="1600200"/>
            <a:ext cx="2620382" cy="436730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Gilman on Weir’s Treatment</a:t>
            </a:r>
            <a:endParaRPr lang="en-US" dirty="0"/>
          </a:p>
        </p:txBody>
      </p:sp>
      <p:sp>
        <p:nvSpPr>
          <p:cNvPr id="3" name="Content Placeholder 2"/>
          <p:cNvSpPr>
            <a:spLocks noGrp="1"/>
          </p:cNvSpPr>
          <p:nvPr>
            <p:ph sz="quarter" idx="1"/>
          </p:nvPr>
        </p:nvSpPr>
        <p:spPr/>
        <p:txBody>
          <a:bodyPr>
            <a:normAutofit/>
          </a:bodyPr>
          <a:lstStyle/>
          <a:p>
            <a:r>
              <a:rPr lang="en-US" dirty="0" smtClean="0"/>
              <a:t>“I was put to bed and kept there.  I was fed, bathed, rubbed, and responded with the vigorous body of twenty-six. As far as he could see there was nothing the matter with me.”</a:t>
            </a:r>
          </a:p>
          <a:p>
            <a:r>
              <a:rPr lang="en-US" dirty="0" smtClean="0"/>
              <a:t>His prescription: “Live as domestic a life as possible. Have your child with you all the time. Lie down an hour after each meal. Have but two hours’ intellectual life a day.  And never touch pen, brush, or pencil as long as you live.” </a:t>
            </a:r>
          </a:p>
          <a:p>
            <a:r>
              <a:rPr lang="en-US" dirty="0" smtClean="0"/>
              <a:t>Question for the class: How would you like to be the recipient of such a treatment?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Yellow Wallpaper”</a:t>
            </a:r>
            <a:endParaRPr lang="en-US" dirty="0"/>
          </a:p>
        </p:txBody>
      </p:sp>
      <p:sp>
        <p:nvSpPr>
          <p:cNvPr id="5" name="Content Placeholder 4"/>
          <p:cNvSpPr>
            <a:spLocks noGrp="1"/>
          </p:cNvSpPr>
          <p:nvPr>
            <p:ph sz="quarter" idx="1"/>
          </p:nvPr>
        </p:nvSpPr>
        <p:spPr/>
        <p:txBody>
          <a:bodyPr/>
          <a:lstStyle/>
          <a:p>
            <a:r>
              <a:rPr lang="en-US" dirty="0" smtClean="0"/>
              <a:t>Published in </a:t>
            </a:r>
            <a:r>
              <a:rPr lang="en-US" i="1" dirty="0" smtClean="0"/>
              <a:t>The New England Magazine </a:t>
            </a:r>
            <a:r>
              <a:rPr lang="en-US" dirty="0" smtClean="0"/>
              <a:t>in 1892.</a:t>
            </a:r>
          </a:p>
          <a:p>
            <a:r>
              <a:rPr lang="en-US" dirty="0" smtClean="0"/>
              <a:t>This illustration is from the beginning of the story.</a:t>
            </a:r>
            <a:endParaRPr lang="en-US" dirty="0"/>
          </a:p>
        </p:txBody>
      </p:sp>
      <p:sp>
        <p:nvSpPr>
          <p:cNvPr id="6" name="Content Placeholder 5"/>
          <p:cNvSpPr>
            <a:spLocks noGrp="1"/>
          </p:cNvSpPr>
          <p:nvPr>
            <p:ph sz="quarter" idx="2"/>
          </p:nvPr>
        </p:nvSpPr>
        <p:spPr/>
        <p:txBody>
          <a:bodyPr/>
          <a:lstStyle/>
          <a:p>
            <a:endParaRPr lang="en-US" dirty="0"/>
          </a:p>
        </p:txBody>
      </p:sp>
      <p:pic>
        <p:nvPicPr>
          <p:cNvPr id="7" name="Picture 6"/>
          <p:cNvPicPr>
            <a:picLocks noChangeAspect="1"/>
          </p:cNvPicPr>
          <p:nvPr/>
        </p:nvPicPr>
        <p:blipFill>
          <a:blip r:embed="rId2"/>
          <a:stretch>
            <a:fillRect/>
          </a:stretch>
        </p:blipFill>
        <p:spPr>
          <a:xfrm>
            <a:off x="4648200" y="1417638"/>
            <a:ext cx="3755706" cy="487542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lstStyle/>
          <a:p>
            <a:r>
              <a:rPr lang="en-US" dirty="0" smtClean="0"/>
              <a:t>End of the Story</a:t>
            </a:r>
            <a:endParaRPr lang="en-US" dirty="0"/>
          </a:p>
        </p:txBody>
      </p:sp>
      <p:sp>
        <p:nvSpPr>
          <p:cNvPr id="20" name="Content Placeholder 19"/>
          <p:cNvSpPr>
            <a:spLocks noGrp="1"/>
          </p:cNvSpPr>
          <p:nvPr>
            <p:ph sz="quarter" idx="1"/>
          </p:nvPr>
        </p:nvSpPr>
        <p:spPr/>
        <p:txBody>
          <a:bodyPr/>
          <a:lstStyle/>
          <a:p>
            <a:r>
              <a:rPr lang="en-US" dirty="0" smtClean="0"/>
              <a:t>Question: How has she changed?</a:t>
            </a:r>
            <a:endParaRPr lang="en-US" dirty="0"/>
          </a:p>
        </p:txBody>
      </p:sp>
      <p:pic>
        <p:nvPicPr>
          <p:cNvPr id="7" name="Picture 6"/>
          <p:cNvPicPr>
            <a:picLocks noChangeAspect="1"/>
          </p:cNvPicPr>
          <p:nvPr/>
        </p:nvPicPr>
        <p:blipFill>
          <a:blip r:embed="rId3"/>
          <a:stretch>
            <a:fillRect/>
          </a:stretch>
        </p:blipFill>
        <p:spPr>
          <a:xfrm>
            <a:off x="699724" y="1919230"/>
            <a:ext cx="7987075" cy="420693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“Either the wallpaper goes or I do”</a:t>
            </a:r>
            <a:endParaRPr lang="en-US" dirty="0"/>
          </a:p>
        </p:txBody>
      </p:sp>
      <p:sp>
        <p:nvSpPr>
          <p:cNvPr id="3" name="Content Placeholder 2"/>
          <p:cNvSpPr>
            <a:spLocks noGrp="1"/>
          </p:cNvSpPr>
          <p:nvPr>
            <p:ph sz="quarter" idx="1"/>
          </p:nvPr>
        </p:nvSpPr>
        <p:spPr/>
        <p:txBody>
          <a:bodyPr/>
          <a:lstStyle/>
          <a:p>
            <a:endParaRPr lang="en-US" dirty="0"/>
          </a:p>
        </p:txBody>
      </p:sp>
      <p:pic>
        <p:nvPicPr>
          <p:cNvPr id="4" name="Picture 3"/>
          <p:cNvPicPr>
            <a:picLocks noChangeAspect="1"/>
          </p:cNvPicPr>
          <p:nvPr/>
        </p:nvPicPr>
        <p:blipFill>
          <a:blip r:embed="rId3"/>
          <a:stretch>
            <a:fillRect/>
          </a:stretch>
        </p:blipFill>
        <p:spPr>
          <a:xfrm>
            <a:off x="6350" y="1466850"/>
            <a:ext cx="9131300" cy="3924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Equity.thmx</Template>
  <TotalTime>2566</TotalTime>
  <Words>656</Words>
  <Application>Microsoft Macintosh PowerPoint</Application>
  <PresentationFormat>On-screen Show (4:3)</PresentationFormat>
  <Paragraphs>35</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Charlotte Perkins Gilman’s  “The Yellow Wallpaper”</vt:lpstr>
      <vt:lpstr>Nineteenth-century Medical Ideas about Women’s Health</vt:lpstr>
      <vt:lpstr>Views, continued</vt:lpstr>
      <vt:lpstr>The “Rest Cure” Diet </vt:lpstr>
      <vt:lpstr>S. Weir Mitchell, from Fat and Blood, And How to Make Them (1877)</vt:lpstr>
      <vt:lpstr>Gilman on Weir’s Treatment</vt:lpstr>
      <vt:lpstr>“The Yellow Wallpaper”</vt:lpstr>
      <vt:lpstr>End of the Story</vt:lpstr>
      <vt:lpstr>“Either the wallpaper goes or I do”</vt:lpstr>
    </vt:vector>
  </TitlesOfParts>
  <Company>WSU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Charlotte Perkins Gilman’s  “The Yellow Wallpaper”</dc:title>
  <dc:creator>Donna Campbell</dc:creator>
  <cp:lastModifiedBy>campbelld</cp:lastModifiedBy>
  <cp:revision>12</cp:revision>
  <dcterms:created xsi:type="dcterms:W3CDTF">2012-09-05T20:29:10Z</dcterms:created>
  <dcterms:modified xsi:type="dcterms:W3CDTF">2013-01-22T21:21:20Z</dcterms:modified>
</cp:coreProperties>
</file>