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1"/>
  </p:sldMasterIdLst>
  <p:notesMasterIdLst>
    <p:notesMasterId r:id="rId12"/>
  </p:notesMasterIdLst>
  <p:sldIdLst>
    <p:sldId id="256" r:id="rId2"/>
    <p:sldId id="257" r:id="rId3"/>
    <p:sldId id="265"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6" d="100"/>
          <a:sy n="136" d="100"/>
        </p:scale>
        <p:origin x="-16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CD20F-6B30-7441-8DEE-C40273850ABA}" type="datetimeFigureOut">
              <a:rPr lang="en-US" smtClean="0"/>
              <a:pPr/>
              <a:t>1/22/13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874115-2A3D-424F-8A99-5A90F3980218}" type="slidenum">
              <a:rPr lang="en-US" smtClean="0"/>
              <a:pPr/>
              <a:t>‹#›</a:t>
            </a:fld>
            <a:endParaRPr lang="en-US"/>
          </a:p>
        </p:txBody>
      </p:sp>
    </p:spTree>
    <p:extLst>
      <p:ext uri="{BB962C8B-B14F-4D97-AF65-F5344CB8AC3E}">
        <p14:creationId xmlns:p14="http://schemas.microsoft.com/office/powerpoint/2010/main" val="5379149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a:t>
            </a:r>
            <a:r>
              <a:rPr lang="en-US" dirty="0" err="1" smtClean="0"/>
              <a:t>www.luminarium.org/sevenlit/lovelace</a:t>
            </a:r>
            <a:r>
              <a:rPr lang="en-US" dirty="0" smtClean="0"/>
              <a:t>/</a:t>
            </a:r>
            <a:endParaRPr lang="en-US" dirty="0"/>
          </a:p>
        </p:txBody>
      </p:sp>
      <p:sp>
        <p:nvSpPr>
          <p:cNvPr id="4" name="Slide Number Placeholder 3"/>
          <p:cNvSpPr>
            <a:spLocks noGrp="1"/>
          </p:cNvSpPr>
          <p:nvPr>
            <p:ph type="sldNum" sz="quarter" idx="10"/>
          </p:nvPr>
        </p:nvSpPr>
        <p:spPr/>
        <p:txBody>
          <a:bodyPr/>
          <a:lstStyle/>
          <a:p>
            <a:fld id="{8A874115-2A3D-424F-8A99-5A90F398021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a:t>
            </a:r>
            <a:r>
              <a:rPr lang="en-US" dirty="0" err="1" smtClean="0"/>
              <a:t>www.oucs.ox.ac.uk</a:t>
            </a:r>
            <a:r>
              <a:rPr lang="en-US" dirty="0" smtClean="0"/>
              <a:t>/ww1lit/collections/</a:t>
            </a:r>
            <a:r>
              <a:rPr lang="en-US" dirty="0" err="1" smtClean="0"/>
              <a:t>owen</a:t>
            </a:r>
            <a:endParaRPr lang="en-US" dirty="0"/>
          </a:p>
        </p:txBody>
      </p:sp>
      <p:sp>
        <p:nvSpPr>
          <p:cNvPr id="4" name="Slide Number Placeholder 3"/>
          <p:cNvSpPr>
            <a:spLocks noGrp="1"/>
          </p:cNvSpPr>
          <p:nvPr>
            <p:ph type="sldNum" sz="quarter" idx="10"/>
          </p:nvPr>
        </p:nvSpPr>
        <p:spPr/>
        <p:txBody>
          <a:bodyPr/>
          <a:lstStyle/>
          <a:p>
            <a:fld id="{8A874115-2A3D-424F-8A99-5A90F3980218}"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832A53-08BA-5F47-A2B2-8B304260F25A}" type="datetimeFigureOut">
              <a:rPr lang="en-US" smtClean="0"/>
              <a:pPr/>
              <a:t>1/22/13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9A593D5-6F01-DC4F-855B-84513D2BD5AC}"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32A53-08BA-5F47-A2B2-8B304260F25A}" type="datetimeFigureOut">
              <a:rPr lang="en-US" smtClean="0"/>
              <a:pPr/>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593D5-6F01-DC4F-855B-84513D2BD5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832A53-08BA-5F47-A2B2-8B304260F25A}" type="datetimeFigureOut">
              <a:rPr lang="en-US" smtClean="0"/>
              <a:pPr/>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593D5-6F01-DC4F-855B-84513D2BD5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32A53-08BA-5F47-A2B2-8B304260F25A}" type="datetimeFigureOut">
              <a:rPr lang="en-US" smtClean="0"/>
              <a:pPr/>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593D5-6F01-DC4F-855B-84513D2BD5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832A53-08BA-5F47-A2B2-8B304260F25A}" type="datetimeFigureOut">
              <a:rPr lang="en-US" smtClean="0"/>
              <a:pPr/>
              <a:t>1/22/13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593D5-6F01-DC4F-855B-84513D2BD5AC}"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832A53-08BA-5F47-A2B2-8B304260F25A}" type="datetimeFigureOut">
              <a:rPr lang="en-US" smtClean="0"/>
              <a:pPr/>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593D5-6F01-DC4F-855B-84513D2BD5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32A53-08BA-5F47-A2B2-8B304260F25A}" type="datetimeFigureOut">
              <a:rPr lang="en-US" smtClean="0"/>
              <a:pPr/>
              <a:t>1/22/13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593D5-6F01-DC4F-855B-84513D2BD5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32A53-08BA-5F47-A2B2-8B304260F25A}" type="datetimeFigureOut">
              <a:rPr lang="en-US" smtClean="0"/>
              <a:pPr/>
              <a:t>1/22/13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593D5-6F01-DC4F-855B-84513D2BD5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9832A53-08BA-5F47-A2B2-8B304260F25A}" type="datetimeFigureOut">
              <a:rPr lang="en-US" smtClean="0"/>
              <a:pPr/>
              <a:t>1/22/13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593D5-6F01-DC4F-855B-84513D2BD5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832A53-08BA-5F47-A2B2-8B304260F25A}" type="datetimeFigureOut">
              <a:rPr lang="en-US" smtClean="0"/>
              <a:pPr/>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593D5-6F01-DC4F-855B-84513D2BD5AC}"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89832A53-08BA-5F47-A2B2-8B304260F25A}" type="datetimeFigureOut">
              <a:rPr lang="en-US" smtClean="0"/>
              <a:pPr/>
              <a:t>1/22/13</a:t>
            </a:fld>
            <a:endParaRPr lang="en-US"/>
          </a:p>
        </p:txBody>
      </p:sp>
      <p:sp>
        <p:nvSpPr>
          <p:cNvPr id="7" name="Slide Number Placeholder 6"/>
          <p:cNvSpPr>
            <a:spLocks noGrp="1"/>
          </p:cNvSpPr>
          <p:nvPr>
            <p:ph type="sldNum" sz="quarter" idx="12"/>
          </p:nvPr>
        </p:nvSpPr>
        <p:spPr/>
        <p:txBody>
          <a:bodyPr/>
          <a:lstStyle/>
          <a:p>
            <a:fld id="{D9A593D5-6F01-DC4F-855B-84513D2BD5AC}"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9832A53-08BA-5F47-A2B2-8B304260F25A}" type="datetimeFigureOut">
              <a:rPr lang="en-US" smtClean="0"/>
              <a:pPr/>
              <a:t>1/22/13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9A593D5-6F01-DC4F-855B-84513D2BD5AC}"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Three </a:t>
            </a:r>
            <a:r>
              <a:rPr lang="en-US" dirty="0" smtClean="0"/>
              <a:t>Poems and  </a:t>
            </a:r>
            <a:br>
              <a:rPr lang="en-US" dirty="0" smtClean="0"/>
            </a:br>
            <a:r>
              <a:rPr lang="en-US" dirty="0" smtClean="0"/>
              <a:t>Three </a:t>
            </a:r>
            <a:r>
              <a:rPr lang="en-US" dirty="0" smtClean="0"/>
              <a:t>Wars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(5 minutes)</a:t>
            </a:r>
            <a:endParaRPr lang="en-US" dirty="0"/>
          </a:p>
        </p:txBody>
      </p:sp>
      <p:sp>
        <p:nvSpPr>
          <p:cNvPr id="3" name="Content Placeholder 2"/>
          <p:cNvSpPr>
            <a:spLocks noGrp="1"/>
          </p:cNvSpPr>
          <p:nvPr>
            <p:ph idx="1"/>
          </p:nvPr>
        </p:nvSpPr>
        <p:spPr/>
        <p:txBody>
          <a:bodyPr>
            <a:normAutofit/>
          </a:bodyPr>
          <a:lstStyle/>
          <a:p>
            <a:r>
              <a:rPr lang="en-US" dirty="0" smtClean="0"/>
              <a:t>Talk to the person next to you and, choosing one of the poems, discuss those questions.</a:t>
            </a:r>
          </a:p>
          <a:p>
            <a:r>
              <a:rPr lang="en-US" dirty="0" smtClean="0"/>
              <a:t>How does each of these poems convey a strong sense of the speaker, the “I” or “we” of the poem? </a:t>
            </a:r>
          </a:p>
          <a:p>
            <a:r>
              <a:rPr lang="en-US" dirty="0" smtClean="0"/>
              <a:t>What technical features did you notice in the poem, and, most important, </a:t>
            </a:r>
            <a:r>
              <a:rPr lang="en-US" b="1" dirty="0" smtClean="0"/>
              <a:t>what was their effect</a:t>
            </a:r>
            <a:r>
              <a:rPr lang="en-US" dirty="0" smtClean="0"/>
              <a:t>? (Examples: sensory images, repetition, contrast, alliteration, rhyme, parallelism, caesura, enjambment, and so 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Richard Lovelace, 1618-c.1657</a:t>
            </a:r>
            <a:endParaRPr lang="en-US" dirty="0"/>
          </a:p>
        </p:txBody>
      </p:sp>
      <p:sp>
        <p:nvSpPr>
          <p:cNvPr id="5" name="Content Placeholder 4"/>
          <p:cNvSpPr>
            <a:spLocks noGrp="1"/>
          </p:cNvSpPr>
          <p:nvPr>
            <p:ph sz="half" idx="1"/>
          </p:nvPr>
        </p:nvSpPr>
        <p:spPr/>
        <p:txBody>
          <a:bodyPr/>
          <a:lstStyle/>
          <a:p>
            <a:r>
              <a:rPr lang="en-US" dirty="0" smtClean="0"/>
              <a:t>English Civil War (1642-1651)</a:t>
            </a:r>
          </a:p>
          <a:p>
            <a:r>
              <a:rPr lang="en-US" dirty="0" smtClean="0"/>
              <a:t>Parliamentarians (“Roundheads”) under Oliver Cromwell versus Royalists</a:t>
            </a:r>
          </a:p>
          <a:p>
            <a:r>
              <a:rPr lang="en-US" dirty="0" smtClean="0"/>
              <a:t>Execution of Charles I on 30 January 1649</a:t>
            </a:r>
          </a:p>
          <a:p>
            <a:endParaRPr lang="en-US" dirty="0"/>
          </a:p>
        </p:txBody>
      </p:sp>
      <p:sp>
        <p:nvSpPr>
          <p:cNvPr id="6" name="Content Placeholder 5"/>
          <p:cNvSpPr>
            <a:spLocks noGrp="1"/>
          </p:cNvSpPr>
          <p:nvPr>
            <p:ph sz="half" idx="2"/>
          </p:nvPr>
        </p:nvSpPr>
        <p:spPr/>
        <p:txBody>
          <a:bodyPr/>
          <a:lstStyle/>
          <a:p>
            <a:endParaRPr lang="en-US" dirty="0"/>
          </a:p>
        </p:txBody>
      </p:sp>
      <p:pic>
        <p:nvPicPr>
          <p:cNvPr id="7" name="Picture 6"/>
          <p:cNvPicPr>
            <a:picLocks noChangeAspect="1"/>
          </p:cNvPicPr>
          <p:nvPr/>
        </p:nvPicPr>
        <p:blipFill>
          <a:blip r:embed="rId3"/>
          <a:stretch>
            <a:fillRect/>
          </a:stretch>
        </p:blipFill>
        <p:spPr>
          <a:xfrm>
            <a:off x="5337068" y="2017807"/>
            <a:ext cx="2463800" cy="2971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War I</a:t>
            </a:r>
            <a:br>
              <a:rPr lang="en-US" dirty="0" smtClean="0"/>
            </a:br>
            <a:r>
              <a:rPr lang="en-US" dirty="0"/>
              <a:t>28 July 1914 to 11 November </a:t>
            </a:r>
            <a:r>
              <a:rPr lang="en-US" dirty="0" smtClean="0"/>
              <a:t>1918</a:t>
            </a:r>
            <a:endParaRPr lang="en-US" dirty="0"/>
          </a:p>
        </p:txBody>
      </p:sp>
      <p:pic>
        <p:nvPicPr>
          <p:cNvPr id="5" name="Content Placeholder 4" descr="John_Bull_-_World_War_I_recruiting_poster.jpeg"/>
          <p:cNvPicPr>
            <a:picLocks noGrp="1" noChangeAspect="1"/>
          </p:cNvPicPr>
          <p:nvPr>
            <p:ph sz="half" idx="1"/>
          </p:nvPr>
        </p:nvPicPr>
        <p:blipFill>
          <a:blip r:embed="rId2">
            <a:extLst>
              <a:ext uri="{28A0092B-C50C-407E-A947-70E740481C1C}">
                <a14:useLocalDpi xmlns:a14="http://schemas.microsoft.com/office/drawing/2010/main" val="0"/>
              </a:ext>
            </a:extLst>
          </a:blip>
          <a:srcRect t="8231" b="8231"/>
          <a:stretch>
            <a:fillRect/>
          </a:stretch>
        </p:blipFill>
        <p:spPr>
          <a:xfrm>
            <a:off x="622675" y="1823092"/>
            <a:ext cx="3610264" cy="4099626"/>
          </a:xfrm>
        </p:spPr>
      </p:pic>
      <p:pic>
        <p:nvPicPr>
          <p:cNvPr id="6" name="Content Placeholder 5" descr="unclesam.jpg"/>
          <p:cNvPicPr>
            <a:picLocks noGrp="1" noChangeAspect="1"/>
          </p:cNvPicPr>
          <p:nvPr>
            <p:ph sz="half" idx="2"/>
          </p:nvPr>
        </p:nvPicPr>
        <p:blipFill>
          <a:blip r:embed="rId3">
            <a:extLst>
              <a:ext uri="{28A0092B-C50C-407E-A947-70E740481C1C}">
                <a14:useLocalDpi xmlns:a14="http://schemas.microsoft.com/office/drawing/2010/main" val="0"/>
              </a:ext>
            </a:extLst>
          </a:blip>
          <a:srcRect t="8425" b="8425"/>
          <a:stretch>
            <a:fillRect/>
          </a:stretch>
        </p:blipFill>
        <p:spPr/>
      </p:pic>
    </p:spTree>
    <p:extLst>
      <p:ext uri="{BB962C8B-B14F-4D97-AF65-F5344CB8AC3E}">
        <p14:creationId xmlns:p14="http://schemas.microsoft.com/office/powerpoint/2010/main" val="422645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Wilfred Owen, </a:t>
            </a:r>
            <a:br>
              <a:rPr lang="en-US" dirty="0" smtClean="0"/>
            </a:br>
            <a:r>
              <a:rPr lang="en-US" dirty="0" smtClean="0"/>
              <a:t>18 March 1893 </a:t>
            </a:r>
            <a:r>
              <a:rPr lang="en-US" dirty="0" smtClean="0"/>
              <a:t>– 4 November 1918</a:t>
            </a:r>
            <a:endParaRPr lang="en-US" dirty="0"/>
          </a:p>
        </p:txBody>
      </p:sp>
      <p:sp>
        <p:nvSpPr>
          <p:cNvPr id="4" name="Content Placeholder 3"/>
          <p:cNvSpPr>
            <a:spLocks noGrp="1"/>
          </p:cNvSpPr>
          <p:nvPr>
            <p:ph sz="half" idx="1"/>
          </p:nvPr>
        </p:nvSpPr>
        <p:spPr/>
        <p:txBody>
          <a:bodyPr>
            <a:normAutofit/>
          </a:bodyPr>
          <a:lstStyle/>
          <a:p>
            <a:endParaRPr lang="en-US" dirty="0" smtClean="0"/>
          </a:p>
        </p:txBody>
      </p:sp>
      <p:pic>
        <p:nvPicPr>
          <p:cNvPr id="3" name="Content Placeholder 2" descr="poet-owen.jpg"/>
          <p:cNvPicPr>
            <a:picLocks noGrp="1" noChangeAspect="1"/>
          </p:cNvPicPr>
          <p:nvPr>
            <p:ph sz="half" idx="2"/>
          </p:nvPr>
        </p:nvPicPr>
        <p:blipFill>
          <a:blip r:embed="rId3">
            <a:extLst>
              <a:ext uri="{28A0092B-C50C-407E-A947-70E740481C1C}">
                <a14:useLocalDpi xmlns:a14="http://schemas.microsoft.com/office/drawing/2010/main" val="0"/>
              </a:ext>
            </a:extLst>
          </a:blip>
          <a:srcRect l="4179" r="4179"/>
          <a:stretch>
            <a:fillRect/>
          </a:stretch>
        </p:blipFill>
        <p:spPr/>
      </p:pic>
      <p:pic>
        <p:nvPicPr>
          <p:cNvPr id="7" name="Picture 6" descr="dulce_et_decorum_est.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379" y="1652095"/>
            <a:ext cx="3667011" cy="459948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Owen, continued</a:t>
            </a:r>
            <a:endParaRPr lang="en-US" dirty="0"/>
          </a:p>
        </p:txBody>
      </p:sp>
      <p:sp>
        <p:nvSpPr>
          <p:cNvPr id="5" name="Content Placeholder 4"/>
          <p:cNvSpPr>
            <a:spLocks noGrp="1"/>
          </p:cNvSpPr>
          <p:nvPr>
            <p:ph sz="half" idx="1"/>
          </p:nvPr>
        </p:nvSpPr>
        <p:spPr/>
        <p:txBody>
          <a:bodyPr>
            <a:normAutofit fontScale="62500" lnSpcReduction="20000"/>
          </a:bodyPr>
          <a:lstStyle/>
          <a:p>
            <a:r>
              <a:rPr lang="en-US" dirty="0"/>
              <a:t>“</a:t>
            </a:r>
            <a:r>
              <a:rPr lang="en-US" dirty="0" err="1"/>
              <a:t>Dulce</a:t>
            </a:r>
            <a:r>
              <a:rPr lang="en-US" dirty="0"/>
              <a:t> et Decorum </a:t>
            </a:r>
            <a:r>
              <a:rPr lang="en-US" dirty="0" err="1"/>
              <a:t>Est</a:t>
            </a:r>
            <a:r>
              <a:rPr lang="en-US" dirty="0"/>
              <a:t>” written between 8 October 1917 - </a:t>
            </a:r>
            <a:r>
              <a:rPr lang="en-US" dirty="0" smtClean="0"/>
              <a:t>March </a:t>
            </a:r>
            <a:r>
              <a:rPr lang="en-US" dirty="0"/>
              <a:t>1918.</a:t>
            </a:r>
          </a:p>
          <a:p>
            <a:r>
              <a:rPr lang="en-US" dirty="0" smtClean="0"/>
              <a:t>Letter </a:t>
            </a:r>
            <a:r>
              <a:rPr lang="en-US" dirty="0" smtClean="0"/>
              <a:t>after the Battle of the Somme, July-November 1916: </a:t>
            </a:r>
            <a:r>
              <a:rPr lang="en-US" dirty="0" smtClean="0"/>
              <a:t>“After </a:t>
            </a:r>
            <a:r>
              <a:rPr lang="en-US" dirty="0" smtClean="0"/>
              <a:t>that we came to where the trenches had been blown flat out and had to go over the top. It was of course dark, too dark, and the ground was not mud, not sloppy mud, but an octopus of sucking clay, three, four, and five feet deep, relieved only by craters full of water . . </a:t>
            </a:r>
            <a:r>
              <a:rPr lang="en-US" dirty="0" smtClean="0"/>
              <a:t>.”</a:t>
            </a:r>
          </a:p>
          <a:p>
            <a:r>
              <a:rPr lang="en-US" dirty="0" smtClean="0"/>
              <a:t>Math question: Owen died on 4 November 1918. How long did the war last after his death?</a:t>
            </a:r>
            <a:endParaRPr lang="en-US" dirty="0" smtClean="0"/>
          </a:p>
          <a:p>
            <a:endParaRPr lang="en-US" dirty="0"/>
          </a:p>
        </p:txBody>
      </p:sp>
      <p:sp>
        <p:nvSpPr>
          <p:cNvPr id="6" name="Content Placeholder 5"/>
          <p:cNvSpPr>
            <a:spLocks noGrp="1"/>
          </p:cNvSpPr>
          <p:nvPr>
            <p:ph sz="half" idx="2"/>
          </p:nvPr>
        </p:nvSpPr>
        <p:spPr/>
        <p:txBody>
          <a:bodyPr>
            <a:normAutofit fontScale="62500" lnSpcReduction="20000"/>
          </a:bodyPr>
          <a:lstStyle/>
          <a:p>
            <a:endParaRPr lang="en-US" dirty="0"/>
          </a:p>
        </p:txBody>
      </p:sp>
      <p:pic>
        <p:nvPicPr>
          <p:cNvPr id="7" name="Picture 6"/>
          <p:cNvPicPr>
            <a:picLocks noChangeAspect="1"/>
          </p:cNvPicPr>
          <p:nvPr/>
        </p:nvPicPr>
        <p:blipFill>
          <a:blip r:embed="rId2"/>
          <a:stretch>
            <a:fillRect/>
          </a:stretch>
        </p:blipFill>
        <p:spPr>
          <a:xfrm>
            <a:off x="4686300" y="1600200"/>
            <a:ext cx="4000500" cy="2311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Randall Jarrell (1914-1965)</a:t>
            </a:r>
            <a:endParaRPr lang="en-US" dirty="0"/>
          </a:p>
        </p:txBody>
      </p:sp>
      <p:sp>
        <p:nvSpPr>
          <p:cNvPr id="4" name="Content Placeholder 3"/>
          <p:cNvSpPr>
            <a:spLocks noGrp="1"/>
          </p:cNvSpPr>
          <p:nvPr>
            <p:ph sz="half" idx="1"/>
          </p:nvPr>
        </p:nvSpPr>
        <p:spPr/>
        <p:txBody>
          <a:bodyPr/>
          <a:lstStyle/>
          <a:p>
            <a:r>
              <a:rPr lang="en-US" dirty="0" smtClean="0"/>
              <a:t>Served in U.S. Army Air Force during World War II (1941-1945)</a:t>
            </a:r>
          </a:p>
          <a:p>
            <a:r>
              <a:rPr lang="en-US" dirty="0" smtClean="0"/>
              <a:t>Later Poet Laureate Consultant in Poetry to the Library of Congress</a:t>
            </a:r>
          </a:p>
        </p:txBody>
      </p:sp>
      <p:sp>
        <p:nvSpPr>
          <p:cNvPr id="5" name="Content Placeholder 4"/>
          <p:cNvSpPr>
            <a:spLocks noGrp="1"/>
          </p:cNvSpPr>
          <p:nvPr>
            <p:ph sz="half" idx="2"/>
          </p:nvPr>
        </p:nvSpPr>
        <p:spPr/>
        <p:txBody>
          <a:bodyPr/>
          <a:lstStyle/>
          <a:p>
            <a:endParaRPr lang="en-US" dirty="0"/>
          </a:p>
        </p:txBody>
      </p:sp>
      <p:pic>
        <p:nvPicPr>
          <p:cNvPr id="6" name="Picture 5"/>
          <p:cNvPicPr>
            <a:picLocks noChangeAspect="1"/>
          </p:cNvPicPr>
          <p:nvPr/>
        </p:nvPicPr>
        <p:blipFill>
          <a:blip r:embed="rId2"/>
          <a:stretch>
            <a:fillRect/>
          </a:stretch>
        </p:blipFill>
        <p:spPr>
          <a:xfrm>
            <a:off x="5343433" y="1987239"/>
            <a:ext cx="2759649" cy="37704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 Turret</a:t>
            </a:r>
            <a:endParaRPr lang="en-US"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dirty="0"/>
          </a:p>
        </p:txBody>
      </p:sp>
      <p:pic>
        <p:nvPicPr>
          <p:cNvPr id="6" name="Picture 5"/>
          <p:cNvPicPr>
            <a:picLocks noChangeAspect="1"/>
          </p:cNvPicPr>
          <p:nvPr/>
        </p:nvPicPr>
        <p:blipFill>
          <a:blip r:embed="rId2"/>
          <a:stretch>
            <a:fillRect/>
          </a:stretch>
        </p:blipFill>
        <p:spPr>
          <a:xfrm>
            <a:off x="762000" y="1600200"/>
            <a:ext cx="7620000" cy="4775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t>
            </a:r>
            <a:endParaRPr lang="en-US" dirty="0"/>
          </a:p>
        </p:txBody>
      </p:sp>
      <p:sp>
        <p:nvSpPr>
          <p:cNvPr id="5" name="Content Placeholder 4"/>
          <p:cNvSpPr>
            <a:spLocks noGrp="1"/>
          </p:cNvSpPr>
          <p:nvPr>
            <p:ph idx="1"/>
          </p:nvPr>
        </p:nvSpPr>
        <p:spPr/>
        <p:txBody>
          <a:bodyPr>
            <a:normAutofit/>
          </a:bodyPr>
          <a:lstStyle/>
          <a:p>
            <a:r>
              <a:rPr lang="en-US" b="1" dirty="0" smtClean="0"/>
              <a:t>Caesura:</a:t>
            </a:r>
            <a:r>
              <a:rPr lang="en-US" dirty="0" smtClean="0"/>
              <a:t> A short but definite pause used for effect within a line of poetry.</a:t>
            </a:r>
            <a:r>
              <a:rPr lang="en-US" b="1" dirty="0" smtClean="0"/>
              <a:t> </a:t>
            </a:r>
          </a:p>
          <a:p>
            <a:r>
              <a:rPr lang="en-US" b="1" dirty="0" smtClean="0"/>
              <a:t>End-stopped rhyme: </a:t>
            </a:r>
            <a:r>
              <a:rPr lang="en-US" dirty="0" smtClean="0"/>
              <a:t>A line ending in a full pause, usually indicated with a period or semicolon. </a:t>
            </a:r>
          </a:p>
          <a:p>
            <a:r>
              <a:rPr lang="en-US" b="1" dirty="0" smtClean="0"/>
              <a:t>Enjambment: </a:t>
            </a:r>
            <a:r>
              <a:rPr lang="en-US" dirty="0" smtClean="0"/>
              <a:t>A line having no end punctuation but running over to the next line.</a:t>
            </a:r>
          </a:p>
          <a:p>
            <a:r>
              <a:rPr lang="en-US" b="1" dirty="0" smtClean="0"/>
              <a:t>Assonance: </a:t>
            </a:r>
            <a:r>
              <a:rPr lang="en-US" dirty="0" smtClean="0"/>
              <a:t>internal rhymes, or matching vowel sounds within words: “white eyes writhing”</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dirty="0" smtClean="0"/>
              <a:t>As we read these poems, what clues do you see to the era in which they were written? </a:t>
            </a:r>
          </a:p>
          <a:p>
            <a:r>
              <a:rPr lang="en-US" dirty="0" smtClean="0"/>
              <a:t>Are there specialized terms that you had to look up?</a:t>
            </a:r>
          </a:p>
          <a:p>
            <a:r>
              <a:rPr lang="en-US" dirty="0" smtClean="0"/>
              <a:t>How does each of these poems convey a strong sense of the speaker, the “I” or “we” of the poem? </a:t>
            </a:r>
          </a:p>
          <a:p>
            <a:r>
              <a:rPr lang="en-US" dirty="0" smtClean="0"/>
              <a:t>Bear in mind the terms we’ve already discussed: repetition, contrast, alliteration, rhyme, parallelism, and so 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127</TotalTime>
  <Words>470</Words>
  <Application>Microsoft Macintosh PowerPoint</Application>
  <PresentationFormat>On-screen Show (4:3)</PresentationFormat>
  <Paragraphs>33</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Three Poems and   Three Wars</vt:lpstr>
      <vt:lpstr>Richard Lovelace, 1618-c.1657</vt:lpstr>
      <vt:lpstr>World War I 28 July 1914 to 11 November 1918</vt:lpstr>
      <vt:lpstr>Wilfred Owen,  18 March 1893 – 4 November 1918</vt:lpstr>
      <vt:lpstr>Owen, continued</vt:lpstr>
      <vt:lpstr>Randall Jarrell (1914-1965)</vt:lpstr>
      <vt:lpstr>Ball Turret</vt:lpstr>
      <vt:lpstr>Terms </vt:lpstr>
      <vt:lpstr>Questions</vt:lpstr>
      <vt:lpstr>Exercise (5 minutes)</vt:lpstr>
    </vt:vector>
  </TitlesOfParts>
  <Company>WSU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Poems, Three Wars</dc:title>
  <dc:creator>Donna Campbell</dc:creator>
  <cp:lastModifiedBy>campbelld</cp:lastModifiedBy>
  <cp:revision>8</cp:revision>
  <dcterms:created xsi:type="dcterms:W3CDTF">2012-09-04T16:03:08Z</dcterms:created>
  <dcterms:modified xsi:type="dcterms:W3CDTF">2013-01-22T19:14:10Z</dcterms:modified>
</cp:coreProperties>
</file>