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7" r:id="rId6"/>
    <p:sldId id="283" r:id="rId7"/>
    <p:sldId id="292" r:id="rId8"/>
    <p:sldId id="286" r:id="rId9"/>
    <p:sldId id="300" r:id="rId10"/>
    <p:sldId id="301" r:id="rId11"/>
    <p:sldId id="284" r:id="rId12"/>
    <p:sldId id="279" r:id="rId13"/>
    <p:sldId id="288" r:id="rId14"/>
    <p:sldId id="290" r:id="rId15"/>
    <p:sldId id="257" r:id="rId16"/>
    <p:sldId id="289" r:id="rId17"/>
    <p:sldId id="285" r:id="rId18"/>
    <p:sldId id="291" r:id="rId19"/>
    <p:sldId id="266" r:id="rId20"/>
    <p:sldId id="260" r:id="rId21"/>
    <p:sldId id="261" r:id="rId22"/>
    <p:sldId id="262" r:id="rId23"/>
    <p:sldId id="264" r:id="rId24"/>
    <p:sldId id="265" r:id="rId25"/>
    <p:sldId id="267" r:id="rId26"/>
    <p:sldId id="268" r:id="rId27"/>
    <p:sldId id="269" r:id="rId28"/>
    <p:sldId id="271" r:id="rId29"/>
    <p:sldId id="272" r:id="rId30"/>
    <p:sldId id="273" r:id="rId31"/>
    <p:sldId id="274" r:id="rId32"/>
    <p:sldId id="275" r:id="rId33"/>
    <p:sldId id="295" r:id="rId34"/>
    <p:sldId id="276" r:id="rId35"/>
    <p:sldId id="277" r:id="rId36"/>
    <p:sldId id="278" r:id="rId37"/>
    <p:sldId id="296" r:id="rId38"/>
    <p:sldId id="297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060D-3643-4433-ACBA-A3D0A2A6AFA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B95B1-0718-4DB5-890A-604D7EF632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Business &amp; Technology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Handling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Cloud Computing</a:t>
            </a:r>
            <a:endParaRPr lang="en-US" dirty="0"/>
          </a:p>
        </p:txBody>
      </p:sp>
      <p:pic>
        <p:nvPicPr>
          <p:cNvPr id="4" name="Content Placeholder 3" descr="File:Cloud computing.sv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009" y="1600200"/>
            <a:ext cx="50019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032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Information Technology?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term used to refer to a wide variety of items and abilities used in the creation, storage, and dispersal of data and information. Its three main components are computers, communications networks, and know-how.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Knowledge Pyramid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Also know as the DIKW hierarchy: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ata: Raw facts, figures, and details.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nformation: An organized, meaningful, and useful interpretation of data. 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nowledge: An awareness and understanding of a set of information and how that information can be put to the best use.</a:t>
            </a:r>
          </a:p>
          <a:p>
            <a:r>
              <a:rPr lang="en-US" b="1" dirty="0" smtClean="0"/>
              <a:t>W</a:t>
            </a:r>
            <a:r>
              <a:rPr lang="en-US" dirty="0" smtClean="0"/>
              <a:t>isdom: Evaluated understanding.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Characteristics of Useful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Relevant. </a:t>
            </a:r>
            <a:r>
              <a:rPr lang="en-US" sz="2600" dirty="0" smtClean="0"/>
              <a:t>It reduces uncertainty by helping you predict what will happen or confirm what already has happened.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Reliable. </a:t>
            </a:r>
            <a:r>
              <a:rPr lang="en-US" sz="2600" dirty="0" smtClean="0"/>
              <a:t>It’s dependable, i.e., free from error or bias and faithfully portrays events and activities</a:t>
            </a:r>
            <a:r>
              <a:rPr lang="en-US" sz="2400" dirty="0" smtClean="0"/>
              <a:t>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Complete. </a:t>
            </a:r>
            <a:r>
              <a:rPr lang="en-US" sz="2600" dirty="0" smtClean="0"/>
              <a:t>It doesn’t leave out anything that’s important.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Current. </a:t>
            </a:r>
            <a:r>
              <a:rPr lang="en-US" sz="2600" dirty="0" smtClean="0"/>
              <a:t>You get it in time to make your decision.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Understandable. </a:t>
            </a:r>
            <a:r>
              <a:rPr lang="en-US" sz="2600" dirty="0" smtClean="0"/>
              <a:t>It’s presented in a manner you can comprehend and use.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Verifiable. </a:t>
            </a:r>
            <a:r>
              <a:rPr lang="en-US" sz="2600" dirty="0" smtClean="0"/>
              <a:t>The nature of the information is such that different people would tend to produce the same result.</a:t>
            </a:r>
          </a:p>
          <a:p>
            <a:pPr marL="457200" lvl="1" indent="0">
              <a:buFont typeface="Wingdings" pitchFamily="2" charset="2"/>
              <a:buChar char="ü"/>
            </a:pPr>
            <a:r>
              <a:rPr lang="en-US" dirty="0" smtClean="0"/>
              <a:t>Accessible</a:t>
            </a:r>
            <a:r>
              <a:rPr lang="en-US" sz="2900" dirty="0" smtClean="0"/>
              <a:t>. </a:t>
            </a:r>
            <a:r>
              <a:rPr lang="en-US" sz="2600" dirty="0" smtClean="0"/>
              <a:t>You can get to it when you need it and in a format you can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DANGER!    Info. Glut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get more information than you can effectively assimilate, you suffer from</a:t>
            </a:r>
            <a:r>
              <a:rPr lang="en-US" b="1" dirty="0" smtClean="0"/>
              <a:t> information overload.</a:t>
            </a:r>
          </a:p>
          <a:p>
            <a:endParaRPr lang="en-US" dirty="0" smtClean="0"/>
          </a:p>
          <a:p>
            <a:r>
              <a:rPr lang="en-US" dirty="0" smtClean="0"/>
              <a:t>When you’ve reached the overload point, the quality of decisions declines while the costs of producing the information increases.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Systems /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b="1" dirty="0" smtClean="0"/>
              <a:t>Data Processing </a:t>
            </a:r>
            <a:r>
              <a:rPr lang="en-US" dirty="0" smtClean="0"/>
              <a:t>- Early name for business technology used to support existing processes and primarily to improve the flow of financial information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b="1" dirty="0" smtClean="0"/>
              <a:t>Information Systems (IS) </a:t>
            </a:r>
            <a:r>
              <a:rPr lang="en-US" dirty="0" smtClean="0"/>
              <a:t>– Combination of Information technology and business processes that are designed to help people collect, create and distribute useful information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b="1" dirty="0" smtClean="0"/>
              <a:t>Information Technology (IT)</a:t>
            </a:r>
            <a:r>
              <a:rPr lang="en-US" dirty="0" smtClean="0"/>
              <a:t> - Hardware, software and telecommunications network technologies used to support business processes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Components of an Information System</a:t>
            </a:r>
            <a:endParaRPr lang="en-US" sz="3600" dirty="0"/>
          </a:p>
        </p:txBody>
      </p:sp>
      <p:pic>
        <p:nvPicPr>
          <p:cNvPr id="4" name="Picture 7" descr="Fig01-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" r="1370" b="10905"/>
          <a:stretch>
            <a:fillRect/>
          </a:stretch>
        </p:blipFill>
        <p:spPr bwMode="auto">
          <a:xfrm>
            <a:off x="1160754" y="1600200"/>
            <a:ext cx="68224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is Information Technology?</a:t>
            </a:r>
            <a:endParaRPr lang="en-US" sz="4000" b="1" dirty="0"/>
          </a:p>
        </p:txBody>
      </p:sp>
      <p:pic>
        <p:nvPicPr>
          <p:cNvPr id="4" name="Picture 6" descr="C:\MyData\Texts\Senn\Images for PPs\Chapter 01\FIG01_0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1209" y="1295400"/>
            <a:ext cx="5901582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 charset="0"/>
              </a:rPr>
              <a:t>IT vs.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INFORMATION TECHNOLOGY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b="1" dirty="0" smtClean="0"/>
              <a:t>Hardware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b="1" dirty="0" smtClean="0"/>
              <a:t>Software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b="1" dirty="0" smtClean="0"/>
              <a:t> Databases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b="1" dirty="0" smtClean="0"/>
              <a:t>Networks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b="1" dirty="0" smtClean="0"/>
              <a:t>Other related components</a:t>
            </a:r>
          </a:p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are used to build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INFORMATION SYSTEMS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Payroll System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Inventory System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Marketing System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/>
              <a:t>Customer Service System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Information Systems: Turn Data into Information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914400"/>
            <a:ext cx="7678738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570038" y="3078163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Data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099175" y="3078163"/>
            <a:ext cx="185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Information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4191000" y="3503613"/>
            <a:ext cx="1066800" cy="947737"/>
          </a:xfrm>
          <a:prstGeom prst="rightArrow">
            <a:avLst>
              <a:gd name="adj1" fmla="val 47546"/>
              <a:gd name="adj2" fmla="val 6650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57200" y="3440113"/>
            <a:ext cx="3454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 dirty="0"/>
              <a:t> Raw material</a:t>
            </a:r>
          </a:p>
          <a:p>
            <a:pPr>
              <a:buFontTx/>
              <a:buChar char="•"/>
            </a:pPr>
            <a:r>
              <a:rPr lang="en-US" sz="2200" dirty="0"/>
              <a:t> Unformatted information</a:t>
            </a:r>
          </a:p>
          <a:p>
            <a:pPr>
              <a:buFontTx/>
              <a:buChar char="•"/>
            </a:pPr>
            <a:r>
              <a:rPr lang="en-US" sz="2200" dirty="0"/>
              <a:t> Generally has no context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09563" y="4879975"/>
            <a:ext cx="8763000" cy="1201738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733800" y="48768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Examples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638800" y="3454400"/>
            <a:ext cx="330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200"/>
              <a:t>Processed material</a:t>
            </a:r>
          </a:p>
          <a:p>
            <a:pPr marL="231775" indent="-231775">
              <a:buFontTx/>
              <a:buChar char="•"/>
            </a:pPr>
            <a:r>
              <a:rPr lang="en-US" sz="2200"/>
              <a:t>Formatted information</a:t>
            </a:r>
          </a:p>
          <a:p>
            <a:pPr marL="231775" indent="-231775">
              <a:buFontTx/>
              <a:buChar char="•"/>
            </a:pPr>
            <a:r>
              <a:rPr lang="en-US" sz="2200"/>
              <a:t>Data given context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369888" y="4932363"/>
            <a:ext cx="3521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Ticket sales of a band on tour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486400" y="4932363"/>
            <a:ext cx="3662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Sales report by region and venue…tells us which venue is the most profitable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to the Information 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Information Age:</a:t>
            </a:r>
            <a:r>
              <a:rPr lang="en-US" dirty="0" smtClean="0"/>
              <a:t> The period that began in 1957, in which the majority of workers are involved in the creation, distribution, and application of information.</a:t>
            </a:r>
          </a:p>
          <a:p>
            <a:pPr lvl="1"/>
            <a:r>
              <a:rPr lang="en-US" i="1" dirty="0" smtClean="0"/>
              <a:t>Knowledge Workers:</a:t>
            </a:r>
            <a:r>
              <a:rPr lang="en-US" dirty="0" smtClean="0"/>
              <a:t> Workers involved in the creation, distribution, and application of information.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People: Three Competencies of IS Professionals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None/>
              <a:defRPr/>
            </a:pPr>
            <a:r>
              <a:rPr lang="en-US" b="1" dirty="0" smtClean="0"/>
              <a:t>Technical</a:t>
            </a:r>
          </a:p>
          <a:p>
            <a:pPr marL="228600" indent="-228600">
              <a:defRPr/>
            </a:pPr>
            <a:r>
              <a:rPr lang="en-US" dirty="0" smtClean="0"/>
              <a:t>Knowledge </a:t>
            </a:r>
            <a:r>
              <a:rPr lang="en-US" dirty="0"/>
              <a:t>of hardware, software, networking, and </a:t>
            </a:r>
            <a:r>
              <a:rPr lang="en-US" dirty="0" smtClean="0"/>
              <a:t>security. </a:t>
            </a:r>
          </a:p>
          <a:p>
            <a:pPr marL="228600" indent="-228600">
              <a:defRPr/>
            </a:pPr>
            <a:r>
              <a:rPr lang="en-US" dirty="0" smtClean="0"/>
              <a:t>Most </a:t>
            </a:r>
            <a:r>
              <a:rPr lang="en-US" dirty="0"/>
              <a:t>IS professionals are not deep technical experts but can direct/manage others with the required technical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People: Three Competencies of IS Professionals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None/>
              <a:defRPr/>
            </a:pPr>
            <a:r>
              <a:rPr lang="en-US" b="1" dirty="0"/>
              <a:t>Business</a:t>
            </a:r>
            <a:endParaRPr lang="en-US" dirty="0"/>
          </a:p>
          <a:p>
            <a:pPr marL="228600" indent="-228600">
              <a:buFontTx/>
              <a:buChar char="•"/>
              <a:defRPr/>
            </a:pPr>
            <a:r>
              <a:rPr lang="en-US" dirty="0"/>
              <a:t>Understand the nature of  business including process, management, social, and communication domains </a:t>
            </a:r>
          </a:p>
          <a:p>
            <a:pPr marL="228600" indent="-228600">
              <a:buFontTx/>
              <a:buChar char="•"/>
              <a:defRPr/>
            </a:pPr>
            <a:r>
              <a:rPr lang="en-US" dirty="0"/>
              <a:t>Unique skills over those with only technical skills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People: Three Competencies of IS Professionals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None/>
              <a:defRPr/>
            </a:pPr>
            <a:r>
              <a:rPr lang="en-US" b="1" dirty="0"/>
              <a:t>Systems</a:t>
            </a:r>
            <a:endParaRPr lang="en-US" dirty="0"/>
          </a:p>
          <a:p>
            <a:pPr marL="228600" indent="-228600">
              <a:buFontTx/>
              <a:buChar char="•"/>
              <a:defRPr/>
            </a:pPr>
            <a:r>
              <a:rPr lang="en-US" dirty="0"/>
              <a:t>Knowledge of approaches and methods, also possess critical thinking and problem solving skills necessary to build and integrate large information systems</a:t>
            </a:r>
          </a:p>
          <a:p>
            <a:pPr marL="228600" indent="-228600">
              <a:buFontTx/>
              <a:buChar char="•"/>
              <a:defRPr/>
            </a:pPr>
            <a:r>
              <a:rPr lang="en-US" dirty="0"/>
              <a:t>Unique skills over those with only technical or business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People: Three Competencies of IS Professionals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Careers in information systems require interpersonal, business, and technical skills and pay well.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Executive Roles in Information Systems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21"/>
          <p:cNvSpPr>
            <a:spLocks noChangeAspect="1" noChangeArrowheads="1"/>
          </p:cNvSpPr>
          <p:nvPr/>
        </p:nvSpPr>
        <p:spPr bwMode="auto">
          <a:xfrm>
            <a:off x="3673475" y="14112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CEO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Chief Executive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Officer</a:t>
            </a:r>
          </a:p>
        </p:txBody>
      </p:sp>
      <p:sp>
        <p:nvSpPr>
          <p:cNvPr id="5" name="Rectangle 22"/>
          <p:cNvSpPr>
            <a:spLocks noChangeAspect="1" noChangeArrowheads="1"/>
          </p:cNvSpPr>
          <p:nvPr/>
        </p:nvSpPr>
        <p:spPr bwMode="auto">
          <a:xfrm>
            <a:off x="1387475" y="28590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sz="2800" b="1">
                <a:solidFill>
                  <a:schemeClr val="accent2"/>
                </a:solidFill>
              </a:rPr>
              <a:t>COO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Chief Operations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Officer</a:t>
            </a:r>
          </a:p>
          <a:p>
            <a:pPr algn="ctr"/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6" name="Rectangle 23"/>
          <p:cNvSpPr>
            <a:spLocks noChangeAspect="1" noChangeArrowheads="1"/>
          </p:cNvSpPr>
          <p:nvPr/>
        </p:nvSpPr>
        <p:spPr bwMode="auto">
          <a:xfrm>
            <a:off x="3673475" y="2859088"/>
            <a:ext cx="2117725" cy="10795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CFO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Chief Financial 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Officer</a:t>
            </a:r>
          </a:p>
        </p:txBody>
      </p:sp>
      <p:sp>
        <p:nvSpPr>
          <p:cNvPr id="7" name="Rectangle 24"/>
          <p:cNvSpPr>
            <a:spLocks noChangeAspect="1" noChangeArrowheads="1"/>
          </p:cNvSpPr>
          <p:nvPr/>
        </p:nvSpPr>
        <p:spPr bwMode="auto">
          <a:xfrm>
            <a:off x="5959475" y="2859088"/>
            <a:ext cx="2117725" cy="1079500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CIO</a:t>
            </a:r>
          </a:p>
          <a:p>
            <a:pPr algn="ctr"/>
            <a:r>
              <a:rPr lang="en-US" b="1"/>
              <a:t>Chief Information</a:t>
            </a:r>
          </a:p>
          <a:p>
            <a:pPr algn="ctr"/>
            <a:r>
              <a:rPr lang="en-US" b="1"/>
              <a:t>Officer</a:t>
            </a:r>
          </a:p>
        </p:txBody>
      </p:sp>
      <p:cxnSp>
        <p:nvCxnSpPr>
          <p:cNvPr id="8" name="AutoShape 25"/>
          <p:cNvCxnSpPr>
            <a:cxnSpLocks noChangeShapeType="1"/>
            <a:stCxn id="4" idx="2"/>
            <a:endCxn id="5" idx="0"/>
          </p:cNvCxnSpPr>
          <p:nvPr/>
        </p:nvCxnSpPr>
        <p:spPr bwMode="auto">
          <a:xfrm rot="5400000">
            <a:off x="3405188" y="1531938"/>
            <a:ext cx="368300" cy="2286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9" name="AutoShape 26"/>
          <p:cNvCxnSpPr>
            <a:cxnSpLocks noChangeShapeType="1"/>
            <a:stCxn id="4" idx="2"/>
            <a:endCxn id="7" idx="0"/>
          </p:cNvCxnSpPr>
          <p:nvPr/>
        </p:nvCxnSpPr>
        <p:spPr bwMode="auto">
          <a:xfrm rot="16200000" flipH="1">
            <a:off x="5691188" y="1531938"/>
            <a:ext cx="368300" cy="2286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" name="AutoShape 27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4732338" y="2490788"/>
            <a:ext cx="0" cy="368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1371600" y="4535488"/>
            <a:ext cx="7239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400" dirty="0"/>
              <a:t>Manages IT Organization and Operations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Forecasts IT Needs from Business Strategy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Sets Direction for IT Architecture and Organization</a:t>
            </a:r>
          </a:p>
          <a:p>
            <a:pPr marL="228600" indent="-228600">
              <a:buFontTx/>
              <a:buChar char="•"/>
            </a:pPr>
            <a:r>
              <a:rPr lang="en-US" sz="2400" dirty="0"/>
              <a:t>Plans, Designs and Delivers IT throughout the firm</a:t>
            </a:r>
          </a:p>
        </p:txBody>
      </p:sp>
      <p:cxnSp>
        <p:nvCxnSpPr>
          <p:cNvPr id="12" name="AutoShape 29"/>
          <p:cNvCxnSpPr>
            <a:cxnSpLocks noChangeShapeType="1"/>
            <a:stCxn id="7" idx="2"/>
            <a:endCxn id="11" idx="0"/>
          </p:cNvCxnSpPr>
          <p:nvPr/>
        </p:nvCxnSpPr>
        <p:spPr bwMode="auto">
          <a:xfrm rot="5400000">
            <a:off x="5706269" y="3223419"/>
            <a:ext cx="596900" cy="20272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Database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/>
              <a:t>Database</a:t>
            </a:r>
            <a:r>
              <a:rPr lang="en-US" dirty="0" smtClean="0"/>
              <a:t> - an organized collection of logically related data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dirty="0" smtClean="0"/>
              <a:t>A collection of related data organized in a way that makes it valuable and useful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dirty="0" smtClean="0"/>
              <a:t>Allows organizations to retrieve, store, and analyze information easily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dirty="0" smtClean="0"/>
              <a:t>Is vital to an organization’s success in running operations and making decisions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b="1" dirty="0" smtClean="0"/>
              <a:t>Data warehouse</a:t>
            </a:r>
            <a:r>
              <a:rPr lang="en-US" dirty="0" smtClean="0"/>
              <a:t> – an integrated set of related databases containing historical data that is used to support managerial decision-making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Organizational Use of Databases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1295400"/>
            <a:ext cx="3657600" cy="4876800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00600" y="1295400"/>
            <a:ext cx="3887350" cy="4876800"/>
          </a:xfrm>
          <a:prstGeom prst="rect">
            <a:avLst/>
          </a:prstGeom>
          <a:solidFill>
            <a:srgbClr val="CDCE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2053385" y="2090581"/>
            <a:ext cx="815228" cy="922494"/>
            <a:chOff x="1145" y="1109"/>
            <a:chExt cx="456" cy="516"/>
          </a:xfrm>
        </p:grpSpPr>
        <p:sp>
          <p:nvSpPr>
            <p:cNvPr id="7" name="AutoShape 6"/>
            <p:cNvSpPr>
              <a:spLocks noChangeAspect="1" noChangeArrowheads="1"/>
            </p:cNvSpPr>
            <p:nvPr/>
          </p:nvSpPr>
          <p:spPr bwMode="auto">
            <a:xfrm>
              <a:off x="1145" y="1205"/>
              <a:ext cx="372" cy="420"/>
            </a:xfrm>
            <a:prstGeom prst="flowChartMagneticDisk">
              <a:avLst/>
            </a:prstGeom>
            <a:solidFill>
              <a:srgbClr val="FFC16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1229" y="1109"/>
              <a:ext cx="372" cy="420"/>
            </a:xfrm>
            <a:prstGeom prst="flowChartMagneticDisk">
              <a:avLst/>
            </a:prstGeom>
            <a:solidFill>
              <a:srgbClr val="FFC16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AutoShape 8"/>
          <p:cNvSpPr>
            <a:spLocks noChangeAspect="1" noChangeArrowheads="1"/>
          </p:cNvSpPr>
          <p:nvPr/>
        </p:nvSpPr>
        <p:spPr bwMode="auto">
          <a:xfrm>
            <a:off x="6510603" y="2071864"/>
            <a:ext cx="666485" cy="752299"/>
          </a:xfrm>
          <a:prstGeom prst="flowChartMagneticDisk">
            <a:avLst/>
          </a:prstGeom>
          <a:solidFill>
            <a:srgbClr val="FFC16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651216" y="3430764"/>
            <a:ext cx="1792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Department</a:t>
            </a:r>
          </a:p>
          <a:p>
            <a:pPr algn="ctr"/>
            <a:r>
              <a:rPr lang="en-US" sz="2000" b="1" dirty="0"/>
              <a:t>Databases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998937" y="3430764"/>
            <a:ext cx="1759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/>
              <a:t>Data </a:t>
            </a:r>
          </a:p>
          <a:p>
            <a:pPr algn="ctr"/>
            <a:r>
              <a:rPr lang="en-US" sz="2000" b="1"/>
              <a:t>Warehouse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371600" y="1268941"/>
            <a:ext cx="2060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Operational</a:t>
            </a:r>
            <a:endParaRPr lang="en-US" sz="2800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62600" y="1211791"/>
            <a:ext cx="2301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Informational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769284" y="2379663"/>
            <a:ext cx="1304365" cy="2032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888476" y="1672519"/>
            <a:ext cx="87243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/>
              <a:t>Extract</a:t>
            </a:r>
          </a:p>
          <a:p>
            <a:pPr algn="ctr">
              <a:defRPr/>
            </a:pPr>
            <a:r>
              <a:rPr lang="en-US" b="1"/>
              <a:t>Data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145830" y="4541308"/>
            <a:ext cx="2797519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5888" indent="-115888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000"/>
              <a:t>Stores day-to-day department transactions</a:t>
            </a:r>
          </a:p>
          <a:p>
            <a:pPr marL="115888" indent="-115888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000"/>
              <a:t>Used primarily by departments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342866" y="4498799"/>
            <a:ext cx="3256622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000"/>
              <a:t>Extracted department transactions from many databases</a:t>
            </a:r>
          </a:p>
          <a:p>
            <a:pPr marL="231775" indent="-231775">
              <a:lnSpc>
                <a:spcPct val="90000"/>
              </a:lnSpc>
              <a:spcAft>
                <a:spcPct val="25000"/>
              </a:spcAft>
              <a:buFontTx/>
              <a:buChar char="•"/>
            </a:pPr>
            <a:r>
              <a:rPr lang="en-US" sz="2000"/>
              <a:t>Used for business analysis and data mining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Mining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4625" indent="-174625">
              <a:spcAft>
                <a:spcPct val="25000"/>
              </a:spcAft>
              <a:buFontTx/>
              <a:buChar char="•"/>
            </a:pPr>
            <a:r>
              <a:rPr lang="en-US" dirty="0" smtClean="0"/>
              <a:t>Process of finding hidden patterns in data (often using data warehouses)</a:t>
            </a:r>
          </a:p>
          <a:p>
            <a:pPr marL="174625" indent="-174625">
              <a:spcAft>
                <a:spcPct val="25000"/>
              </a:spcAft>
              <a:buFontTx/>
              <a:buChar char="•"/>
            </a:pPr>
            <a:r>
              <a:rPr lang="en-US" dirty="0" smtClean="0"/>
              <a:t>Is a </a:t>
            </a:r>
            <a:r>
              <a:rPr lang="en-US" b="1" dirty="0" smtClean="0"/>
              <a:t>technique</a:t>
            </a:r>
            <a:r>
              <a:rPr lang="en-US" dirty="0" smtClean="0"/>
              <a:t> companies use to </a:t>
            </a:r>
            <a:r>
              <a:rPr lang="en-US" b="1" dirty="0" smtClean="0"/>
              <a:t>analyze information</a:t>
            </a:r>
            <a:r>
              <a:rPr lang="en-US" dirty="0" smtClean="0"/>
              <a:t> to </a:t>
            </a:r>
            <a:r>
              <a:rPr lang="en-US" b="1" dirty="0" smtClean="0"/>
              <a:t>better understand</a:t>
            </a:r>
            <a:r>
              <a:rPr lang="en-US" dirty="0" smtClean="0"/>
              <a:t> their customers, products, markets, or any other phase of their business for which they have data</a:t>
            </a:r>
          </a:p>
          <a:p>
            <a:pPr marL="174625" indent="-174625">
              <a:spcAft>
                <a:spcPct val="25000"/>
              </a:spcAft>
              <a:buFontTx/>
              <a:buChar char="•"/>
            </a:pPr>
            <a:r>
              <a:rPr lang="en-US" dirty="0" smtClean="0"/>
              <a:t>With data mining tools you can </a:t>
            </a:r>
            <a:r>
              <a:rPr lang="en-US" b="1" dirty="0" smtClean="0"/>
              <a:t>graphically drill down</a:t>
            </a:r>
            <a:r>
              <a:rPr lang="en-US" dirty="0" smtClean="0"/>
              <a:t>, </a:t>
            </a:r>
            <a:r>
              <a:rPr lang="en-US" b="1" dirty="0" smtClean="0"/>
              <a:t>sort or extract</a:t>
            </a:r>
            <a:r>
              <a:rPr lang="en-US" dirty="0" smtClean="0"/>
              <a:t> data based on </a:t>
            </a:r>
            <a:r>
              <a:rPr lang="en-US" b="1" dirty="0" smtClean="0"/>
              <a:t>certain conditions</a:t>
            </a:r>
            <a:r>
              <a:rPr lang="en-US" dirty="0" smtClean="0"/>
              <a:t>, perform a variety of </a:t>
            </a:r>
            <a:r>
              <a:rPr lang="en-US" b="1" dirty="0" smtClean="0"/>
              <a:t>statistical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4625" indent="-174625">
              <a:spcAft>
                <a:spcPct val="25000"/>
              </a:spcAft>
            </a:pPr>
            <a:r>
              <a:rPr lang="en-US" sz="2800" b="1" dirty="0" smtClean="0"/>
              <a:t>Client/Server Computing - </a:t>
            </a:r>
            <a:r>
              <a:rPr lang="en-US" sz="2800" dirty="0" smtClean="0"/>
              <a:t>Computing systems that allow personal computers (clients) to obtain needed information from databases in a central computer (the server).</a:t>
            </a:r>
          </a:p>
          <a:p>
            <a:pPr marL="631825" lvl="1" indent="-174625">
              <a:spcAft>
                <a:spcPct val="25000"/>
              </a:spcAft>
              <a:buFont typeface="Arial" charset="0"/>
              <a:buChar char="•"/>
            </a:pPr>
            <a:r>
              <a:rPr lang="en-US" dirty="0"/>
              <a:t>Ex. web servers and a client with a  browser </a:t>
            </a:r>
          </a:p>
          <a:p>
            <a:pPr marL="174625" indent="-174625">
              <a:spcAft>
                <a:spcPct val="25000"/>
              </a:spcAft>
            </a:pPr>
            <a:r>
              <a:rPr lang="en-US" sz="2800" b="1" dirty="0" smtClean="0"/>
              <a:t>Internet </a:t>
            </a:r>
            <a:r>
              <a:rPr lang="en-US" sz="2800" dirty="0" smtClean="0"/>
              <a:t>– A network of networks, with no central computer. No one owns the Internet.</a:t>
            </a:r>
          </a:p>
          <a:p>
            <a:pPr marL="174625" indent="-174625">
              <a:spcAft>
                <a:spcPct val="25000"/>
              </a:spcAft>
            </a:pPr>
            <a:r>
              <a:rPr lang="en-US" sz="2800" b="1" dirty="0" smtClean="0"/>
              <a:t>World Wide Web</a:t>
            </a:r>
            <a:r>
              <a:rPr lang="en-US" sz="2800" dirty="0" smtClean="0"/>
              <a:t> – a means of accessing, organizing, and moving through the information in the Internet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Intranets</a:t>
            </a:r>
            <a:endParaRPr lang="en-US" b="1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95401"/>
            <a:ext cx="8305800" cy="5016758"/>
          </a:xfrm>
          <a:prstGeom prst="rect">
            <a:avLst/>
          </a:prstGeom>
          <a:solidFill>
            <a:srgbClr val="B3B3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174625" indent="-174625">
              <a:buFontTx/>
              <a:buChar char="•"/>
              <a:defRPr/>
            </a:pPr>
            <a:r>
              <a:rPr lang="en-US" sz="2000" dirty="0" smtClean="0"/>
              <a:t>A </a:t>
            </a:r>
            <a:r>
              <a:rPr lang="en-US" sz="2000" dirty="0"/>
              <a:t>companywide network, closed to public access, that uses Internet-type technology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An </a:t>
            </a:r>
            <a:r>
              <a:rPr lang="en-US" sz="2000" b="1" dirty="0"/>
              <a:t>internal</a:t>
            </a:r>
            <a:r>
              <a:rPr lang="en-US" sz="2000" dirty="0"/>
              <a:t>, </a:t>
            </a:r>
            <a:r>
              <a:rPr lang="en-US" sz="2000" b="1" dirty="0"/>
              <a:t>private</a:t>
            </a:r>
            <a:r>
              <a:rPr lang="en-US" sz="2000" dirty="0"/>
              <a:t> network using Web technologies to </a:t>
            </a:r>
            <a:r>
              <a:rPr lang="en-US" sz="2000" b="1" dirty="0"/>
              <a:t>securely</a:t>
            </a:r>
            <a:r>
              <a:rPr lang="en-US" sz="2000" dirty="0"/>
              <a:t> transmit information within the organization.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This </a:t>
            </a:r>
            <a:r>
              <a:rPr lang="en-US" sz="2000" b="1" dirty="0"/>
              <a:t>private</a:t>
            </a:r>
            <a:r>
              <a:rPr lang="en-US" sz="2000" dirty="0"/>
              <a:t> internal Web </a:t>
            </a:r>
            <a:r>
              <a:rPr lang="en-US" sz="2000" b="1" dirty="0"/>
              <a:t>limits</a:t>
            </a:r>
            <a:r>
              <a:rPr lang="en-US" sz="2000" dirty="0"/>
              <a:t> viewing </a:t>
            </a:r>
            <a:r>
              <a:rPr lang="en-US" sz="2000" b="1" dirty="0"/>
              <a:t>access</a:t>
            </a:r>
            <a:r>
              <a:rPr lang="en-US" sz="2000" dirty="0"/>
              <a:t> to authorized users within the </a:t>
            </a:r>
            <a:r>
              <a:rPr lang="en-US" sz="2000" dirty="0" smtClean="0"/>
              <a:t>organization</a:t>
            </a:r>
            <a:endParaRPr lang="en-US" sz="2000" b="1" dirty="0" smtClean="0"/>
          </a:p>
          <a:p>
            <a:pPr marL="174625" indent="-174625">
              <a:defRPr/>
            </a:pPr>
            <a:endParaRPr lang="en-US" sz="2000" b="1" dirty="0"/>
          </a:p>
          <a:p>
            <a:pPr marL="174625" indent="-174625">
              <a:defRPr/>
            </a:pPr>
            <a:r>
              <a:rPr lang="en-US" sz="2000" b="1" dirty="0" smtClean="0"/>
              <a:t>Intranet </a:t>
            </a:r>
            <a:r>
              <a:rPr lang="en-US" sz="2000" b="1" dirty="0"/>
              <a:t>Benefits 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Improved information access to authorized users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Improved timeliness and accuracy of information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Global reach allowing employees access from anywhere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Cross-platform integration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Low cost deployment</a:t>
            </a:r>
          </a:p>
          <a:p>
            <a:pPr marL="174625" indent="-174625">
              <a:buFontTx/>
              <a:buChar char="•"/>
              <a:defRPr/>
            </a:pPr>
            <a:r>
              <a:rPr lang="en-US" sz="2000" dirty="0"/>
              <a:t>Positive return on investment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Information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Businesses depend on information technology to get their work done.</a:t>
            </a:r>
            <a:r>
              <a:rPr lang="en-US" b="1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b="1" dirty="0" smtClean="0">
                <a:cs typeface="Times New Roman" pitchFamily="18" charset="0"/>
              </a:rPr>
              <a:t>E-workforce</a:t>
            </a:r>
            <a:r>
              <a:rPr lang="en-US" dirty="0" smtClean="0">
                <a:cs typeface="Times New Roman" pitchFamily="18" charset="0"/>
              </a:rPr>
              <a:t> is when people work with computers while doing business. </a:t>
            </a:r>
          </a:p>
          <a:p>
            <a:r>
              <a:rPr lang="en-US" dirty="0" smtClean="0">
                <a:cs typeface="Times New Roman" pitchFamily="18" charset="0"/>
              </a:rPr>
              <a:t>According to the Bureau of Labor Statistics more than 70 million people use computers daily.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Extranets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174625" indent="-174625">
              <a:buFontTx/>
              <a:buChar char="•"/>
              <a:defRPr/>
            </a:pPr>
            <a:r>
              <a:rPr lang="en-US" dirty="0"/>
              <a:t>Semiprivate network that uses Internet technology and allows more than one company to access the same information</a:t>
            </a:r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Extranets are </a:t>
            </a:r>
            <a:r>
              <a:rPr lang="en-US" b="1" dirty="0"/>
              <a:t>secure</a:t>
            </a:r>
            <a:r>
              <a:rPr lang="en-US" dirty="0"/>
              <a:t> networks that provide customers, suppliers, and employees with access to </a:t>
            </a:r>
            <a:r>
              <a:rPr lang="en-US" b="1" dirty="0"/>
              <a:t>internal</a:t>
            </a:r>
            <a:r>
              <a:rPr lang="en-US" dirty="0"/>
              <a:t> systems</a:t>
            </a:r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Two or more </a:t>
            </a:r>
            <a:r>
              <a:rPr lang="en-US" dirty="0" smtClean="0"/>
              <a:t>Intranets</a:t>
            </a:r>
          </a:p>
          <a:p>
            <a:pPr marL="174625" indent="-174625">
              <a:buNone/>
              <a:defRPr/>
            </a:pPr>
            <a:endParaRPr lang="en-US" dirty="0"/>
          </a:p>
          <a:p>
            <a:pPr marL="174625" indent="-174625">
              <a:defRPr/>
            </a:pPr>
            <a:r>
              <a:rPr lang="en-US" b="1" dirty="0"/>
              <a:t>Extranet Benefits</a:t>
            </a:r>
            <a:endParaRPr lang="en-US" dirty="0"/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Improves </a:t>
            </a:r>
            <a:r>
              <a:rPr lang="en-US" b="1" dirty="0"/>
              <a:t>timeliness</a:t>
            </a:r>
            <a:r>
              <a:rPr lang="en-US" dirty="0"/>
              <a:t> and </a:t>
            </a:r>
            <a:r>
              <a:rPr lang="en-US" b="1" dirty="0"/>
              <a:t>accuracy</a:t>
            </a:r>
            <a:r>
              <a:rPr lang="en-US" dirty="0"/>
              <a:t> of communications reducing </a:t>
            </a:r>
            <a:r>
              <a:rPr lang="en-US" b="1" dirty="0"/>
              <a:t>errors</a:t>
            </a:r>
            <a:r>
              <a:rPr lang="en-US" dirty="0"/>
              <a:t> and </a:t>
            </a:r>
            <a:r>
              <a:rPr lang="en-US" b="1" dirty="0"/>
              <a:t>misunderstandings</a:t>
            </a:r>
            <a:endParaRPr lang="en-US" dirty="0"/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Uses standard web </a:t>
            </a:r>
            <a:r>
              <a:rPr lang="en-US" b="1" dirty="0"/>
              <a:t>protocols</a:t>
            </a:r>
            <a:r>
              <a:rPr lang="en-US" dirty="0"/>
              <a:t> allowing disparate computing platforms to </a:t>
            </a:r>
            <a:r>
              <a:rPr lang="en-US" b="1" dirty="0"/>
              <a:t>communicate</a:t>
            </a:r>
            <a:r>
              <a:rPr lang="en-US" dirty="0"/>
              <a:t> without additional investments</a:t>
            </a:r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Easy to use, requires little training </a:t>
            </a:r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Used to </a:t>
            </a:r>
            <a:r>
              <a:rPr lang="en-US" b="1" dirty="0"/>
              <a:t>automate</a:t>
            </a:r>
            <a:r>
              <a:rPr lang="en-US" dirty="0"/>
              <a:t> transactions, reducing cost and cycle time </a:t>
            </a:r>
          </a:p>
          <a:p>
            <a:pPr marL="174625" indent="-174625">
              <a:buFontTx/>
              <a:buChar char="•"/>
              <a:defRPr/>
            </a:pPr>
            <a:r>
              <a:rPr lang="en-US" dirty="0"/>
              <a:t>Can replace </a:t>
            </a:r>
            <a:r>
              <a:rPr lang="en-US" b="1" dirty="0"/>
              <a:t>EDI</a:t>
            </a:r>
            <a:r>
              <a:rPr lang="en-US" dirty="0"/>
              <a:t> for </a:t>
            </a:r>
            <a:r>
              <a:rPr lang="en-US" b="1" dirty="0"/>
              <a:t>small to medium size firms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Internet Connectivity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en-US" b="1" dirty="0"/>
              <a:t>Broadband Technology</a:t>
            </a:r>
          </a:p>
          <a:p>
            <a:pPr>
              <a:defRPr/>
            </a:pPr>
            <a:r>
              <a:rPr lang="en-US" dirty="0"/>
              <a:t>Technology that offers users a continuous connection to the Internet and allows them to send and receive mammoth files that include voice, video, and data much faster than ever before</a:t>
            </a:r>
          </a:p>
          <a:p>
            <a:pPr>
              <a:buNone/>
              <a:defRPr/>
            </a:pPr>
            <a:r>
              <a:rPr lang="en-US" b="1" dirty="0"/>
              <a:t>Internet Research User Frustration</a:t>
            </a:r>
          </a:p>
          <a:p>
            <a:pPr>
              <a:defRPr/>
            </a:pPr>
            <a:r>
              <a:rPr lang="en-US" dirty="0"/>
              <a:t>After 1995, increases in </a:t>
            </a:r>
            <a:r>
              <a:rPr lang="en-US" b="1" dirty="0"/>
              <a:t>personal</a:t>
            </a:r>
            <a:r>
              <a:rPr lang="en-US" dirty="0"/>
              <a:t> and </a:t>
            </a:r>
            <a:r>
              <a:rPr lang="en-US" b="1" dirty="0"/>
              <a:t>business traffic</a:t>
            </a:r>
            <a:r>
              <a:rPr lang="en-US" dirty="0"/>
              <a:t> began </a:t>
            </a:r>
            <a:r>
              <a:rPr lang="en-US" b="1" dirty="0"/>
              <a:t>congesting</a:t>
            </a:r>
            <a:r>
              <a:rPr lang="en-US" dirty="0"/>
              <a:t> the network primarily used for </a:t>
            </a:r>
            <a:r>
              <a:rPr lang="en-US" dirty="0" smtClean="0"/>
              <a:t>research</a:t>
            </a:r>
          </a:p>
          <a:p>
            <a:pPr>
              <a:buNone/>
              <a:defRPr/>
            </a:pPr>
            <a:r>
              <a:rPr lang="en-US" b="1" dirty="0"/>
              <a:t>Internet2</a:t>
            </a:r>
            <a:endParaRPr lang="en-US" dirty="0"/>
          </a:p>
          <a:p>
            <a:pPr>
              <a:defRPr/>
            </a:pPr>
            <a:r>
              <a:rPr lang="en-US" dirty="0"/>
              <a:t>University Corporation for Advanced Internet Development (UCAID) was formed to lead the </a:t>
            </a:r>
            <a:r>
              <a:rPr lang="en-US" b="1" dirty="0"/>
              <a:t>design</a:t>
            </a:r>
            <a:r>
              <a:rPr lang="en-US" dirty="0"/>
              <a:t> and </a:t>
            </a:r>
            <a:r>
              <a:rPr lang="en-US" b="1" dirty="0"/>
              <a:t>development</a:t>
            </a:r>
            <a:r>
              <a:rPr lang="en-US" dirty="0"/>
              <a:t> of an private high-speed </a:t>
            </a:r>
            <a:r>
              <a:rPr lang="en-US" b="1" dirty="0"/>
              <a:t>alternative</a:t>
            </a:r>
            <a:r>
              <a:rPr lang="en-US" dirty="0"/>
              <a:t> to the public Internet. Runs more than 22,000 times faster and uses very-high-speed backbone network service (</a:t>
            </a:r>
            <a:r>
              <a:rPr lang="en-US" dirty="0" err="1"/>
              <a:t>vBNS</a:t>
            </a:r>
            <a:r>
              <a:rPr lang="en-US" dirty="0"/>
              <a:t>) 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Software</a:t>
            </a:r>
            <a:endParaRPr lang="en-US" sz="40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7664978" cy="1323439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Software</a:t>
            </a:r>
          </a:p>
          <a:p>
            <a:pPr>
              <a:defRPr/>
            </a:pPr>
            <a:r>
              <a:rPr lang="en-US" sz="2000" dirty="0"/>
              <a:t>Programs that control the basic functions of computer hardware and let the user perform a specific task or operation.  Software can be either proprietary or open-source.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43000" y="3048000"/>
            <a:ext cx="7108311" cy="1015663"/>
          </a:xfrm>
          <a:prstGeom prst="rect">
            <a:avLst/>
          </a:prstGeom>
          <a:solidFill>
            <a:srgbClr val="CAE1D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Commercial</a:t>
            </a:r>
          </a:p>
          <a:p>
            <a:pPr>
              <a:defRPr/>
            </a:pPr>
            <a:r>
              <a:rPr lang="en-US" sz="2000" dirty="0"/>
              <a:t>Software that is copyrighted and licensed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Ex. MS Office, Windows, SPSS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0" y="4343400"/>
            <a:ext cx="7150099" cy="1938992"/>
          </a:xfrm>
          <a:prstGeom prst="rect">
            <a:avLst/>
          </a:prstGeom>
          <a:solidFill>
            <a:srgbClr val="FFC16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Shareware</a:t>
            </a:r>
          </a:p>
          <a:p>
            <a:pPr>
              <a:defRPr/>
            </a:pPr>
            <a:r>
              <a:rPr lang="en-US" sz="2000" dirty="0"/>
              <a:t>Software that is copyrighted but distributed to potential customers free of charge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Ex. Mozilla Firefox</a:t>
            </a:r>
          </a:p>
          <a:p>
            <a:pPr>
              <a:defRPr/>
            </a:pPr>
            <a:r>
              <a:rPr lang="en-US" sz="2000" b="1" dirty="0"/>
              <a:t>Freeware (public domain software)</a:t>
            </a:r>
          </a:p>
          <a:p>
            <a:pPr>
              <a:defRPr/>
            </a:pPr>
            <a:r>
              <a:rPr lang="en-US" sz="2000" dirty="0"/>
              <a:t>Software that is not copyrighted and free for the taking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Computer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lnSpc>
                <a:spcPct val="95000"/>
              </a:lnSpc>
              <a:buNone/>
            </a:pPr>
            <a:r>
              <a:rPr lang="en-US" sz="2800" dirty="0" smtClean="0"/>
              <a:t>Computer security involves providing appropriate levels of assurance of</a:t>
            </a:r>
          </a:p>
          <a:p>
            <a:pPr marL="685800" lvl="1" indent="-228600">
              <a:lnSpc>
                <a:spcPct val="95000"/>
              </a:lnSpc>
              <a:buSzPct val="100000"/>
              <a:buFontTx/>
              <a:buChar char="–"/>
            </a:pPr>
            <a:r>
              <a:rPr lang="en-US" sz="2200" b="1" i="1" dirty="0" smtClean="0"/>
              <a:t>Availability</a:t>
            </a:r>
            <a:r>
              <a:rPr lang="en-US" sz="2200" dirty="0" smtClean="0"/>
              <a:t> of computing services and data/information stored in computing systems </a:t>
            </a:r>
          </a:p>
          <a:p>
            <a:pPr marL="685800" lvl="1" indent="-228600">
              <a:lnSpc>
                <a:spcPct val="95000"/>
              </a:lnSpc>
              <a:buSzPct val="100000"/>
              <a:buFontTx/>
              <a:buChar char="–"/>
            </a:pPr>
            <a:r>
              <a:rPr lang="en-US" sz="2200" b="1" i="1" dirty="0" smtClean="0"/>
              <a:t>Confidentiality</a:t>
            </a:r>
            <a:r>
              <a:rPr lang="en-US" sz="2200" b="1" dirty="0" smtClean="0"/>
              <a:t> </a:t>
            </a:r>
            <a:r>
              <a:rPr lang="en-US" sz="2200" dirty="0" smtClean="0"/>
              <a:t>of data/information stored in computing systems </a:t>
            </a:r>
          </a:p>
          <a:p>
            <a:pPr marL="685800" lvl="1" indent="-228600">
              <a:lnSpc>
                <a:spcPct val="95000"/>
              </a:lnSpc>
              <a:buSzPct val="100000"/>
              <a:buFontTx/>
              <a:buChar char="–"/>
            </a:pPr>
            <a:r>
              <a:rPr lang="en-US" sz="2200" b="1" i="1" dirty="0" smtClean="0"/>
              <a:t>Integrity</a:t>
            </a:r>
            <a:r>
              <a:rPr lang="en-US" sz="2200" dirty="0" smtClean="0"/>
              <a:t> of computing systems and data/information stored therein </a:t>
            </a:r>
          </a:p>
          <a:p>
            <a:pPr marL="685800" lvl="1" indent="-228600">
              <a:lnSpc>
                <a:spcPct val="95000"/>
              </a:lnSpc>
              <a:buSzPct val="100000"/>
              <a:buFontTx/>
              <a:buChar char="–"/>
            </a:pPr>
            <a:r>
              <a:rPr lang="en-US" sz="2200" b="1" i="1" dirty="0" err="1" smtClean="0"/>
              <a:t>Auditability</a:t>
            </a:r>
            <a:r>
              <a:rPr lang="en-US" sz="2200" dirty="0" smtClean="0"/>
              <a:t> of usage of computing systems and access to data/information stored therein</a:t>
            </a:r>
          </a:p>
          <a:p>
            <a:pPr marL="685800" lvl="1" indent="-228600">
              <a:lnSpc>
                <a:spcPct val="95000"/>
              </a:lnSpc>
              <a:buSzPct val="100000"/>
              <a:buFontTx/>
              <a:buChar char="–"/>
            </a:pPr>
            <a:r>
              <a:rPr lang="en-US" sz="2200" b="1" i="1" dirty="0" smtClean="0"/>
              <a:t>Non-</a:t>
            </a:r>
            <a:r>
              <a:rPr lang="en-US" sz="2200" b="1" i="1" dirty="0" err="1" smtClean="0"/>
              <a:t>repudiability</a:t>
            </a:r>
            <a:r>
              <a:rPr lang="en-US" sz="2200" dirty="0" smtClean="0"/>
              <a:t> of transactions initiated by individuals and organizations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Threat: Viruses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A piece of programming code inserted into other programming to cause some unexpected and for the victim, usually undesirable event.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Programs that can attack a computer and/or a network and delete information, disable software, use up all system resources, etc. 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tabLst>
                <a:tab pos="290513" algn="l"/>
              </a:tabLst>
            </a:pPr>
            <a:r>
              <a:rPr lang="en-US" sz="3600" b="1" dirty="0" smtClean="0"/>
              <a:t>Prevention Steps</a:t>
            </a:r>
            <a:r>
              <a:rPr lang="en-US" sz="3600" dirty="0" smtClean="0"/>
              <a:t>: 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Install </a:t>
            </a:r>
            <a:r>
              <a:rPr lang="en-US" dirty="0" err="1" smtClean="0"/>
              <a:t>AntiVirus</a:t>
            </a:r>
            <a:r>
              <a:rPr lang="en-US" dirty="0" smtClean="0"/>
              <a:t> software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No Disk Sharing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Delete Suspicious Email Messages</a:t>
            </a:r>
          </a:p>
          <a:p>
            <a:pPr marL="290513" indent="-290513">
              <a:lnSpc>
                <a:spcPct val="90000"/>
              </a:lnSpc>
              <a:spcAft>
                <a:spcPct val="15000"/>
              </a:spcAft>
              <a:buFontTx/>
              <a:buChar char="•"/>
              <a:tabLst>
                <a:tab pos="290513" algn="l"/>
              </a:tabLst>
            </a:pPr>
            <a:r>
              <a:rPr lang="en-US" dirty="0" smtClean="0"/>
              <a:t>Report Viruses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Security Threat: Cookies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  <a:buNone/>
            </a:pPr>
            <a:r>
              <a:rPr lang="en-US" dirty="0" smtClean="0"/>
              <a:t>A </a:t>
            </a:r>
            <a:r>
              <a:rPr lang="en-US" b="1" dirty="0" smtClean="0"/>
              <a:t>message</a:t>
            </a:r>
            <a:r>
              <a:rPr lang="en-US" dirty="0" smtClean="0"/>
              <a:t> passed to a Web browser from a Web server. Used by legitimate programs to store </a:t>
            </a:r>
            <a:r>
              <a:rPr lang="en-US" b="1" dirty="0" smtClean="0"/>
              <a:t>state</a:t>
            </a:r>
            <a:r>
              <a:rPr lang="en-US" dirty="0" smtClean="0"/>
              <a:t> and </a:t>
            </a:r>
            <a:r>
              <a:rPr lang="en-US" b="1" dirty="0" smtClean="0"/>
              <a:t>user</a:t>
            </a:r>
            <a:r>
              <a:rPr lang="en-US" dirty="0" smtClean="0"/>
              <a:t> information (such as registration data or user preferences)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 smtClean="0"/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Problems</a:t>
            </a:r>
            <a:r>
              <a:rPr lang="en-US" dirty="0" smtClean="0"/>
              <a:t>: can be used to track user activities</a:t>
            </a:r>
          </a:p>
          <a:p>
            <a:pPr>
              <a:lnSpc>
                <a:spcPct val="90000"/>
              </a:lnSpc>
              <a:spcAft>
                <a:spcPct val="10000"/>
              </a:spcAft>
              <a:buFontTx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Prevention</a:t>
            </a:r>
            <a:r>
              <a:rPr lang="en-US" dirty="0" smtClean="0"/>
              <a:t>: browser settings, firewalls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Security Threat: Spyware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buNone/>
              <a:tabLst>
                <a:tab pos="174625" algn="l"/>
              </a:tabLst>
            </a:pPr>
            <a:r>
              <a:rPr lang="en-US" dirty="0" smtClean="0"/>
              <a:t>Any software that </a:t>
            </a:r>
            <a:r>
              <a:rPr lang="en-US" b="1" dirty="0" smtClean="0"/>
              <a:t>covertly</a:t>
            </a:r>
            <a:r>
              <a:rPr lang="en-US" dirty="0" smtClean="0"/>
              <a:t> gathers information about a user through an Internet connection without the users knowledge</a:t>
            </a:r>
          </a:p>
          <a:p>
            <a:pPr>
              <a:lnSpc>
                <a:spcPct val="85000"/>
              </a:lnSpc>
              <a:tabLst>
                <a:tab pos="174625" algn="l"/>
              </a:tabLst>
            </a:pPr>
            <a:endParaRPr lang="en-US" dirty="0" smtClean="0"/>
          </a:p>
          <a:p>
            <a:pPr>
              <a:lnSpc>
                <a:spcPct val="85000"/>
              </a:lnSpc>
              <a:buFontTx/>
              <a:buChar char="•"/>
              <a:tabLst>
                <a:tab pos="174625" algn="l"/>
              </a:tabLst>
            </a:pPr>
            <a:r>
              <a:rPr lang="en-US" b="1" dirty="0" smtClean="0"/>
              <a:t> Problems</a:t>
            </a:r>
            <a:r>
              <a:rPr lang="en-US" dirty="0" smtClean="0"/>
              <a:t>: uses memory resources, uses bandwidth, and can cause system instability</a:t>
            </a:r>
          </a:p>
          <a:p>
            <a:pPr>
              <a:lnSpc>
                <a:spcPct val="85000"/>
              </a:lnSpc>
              <a:buFontTx/>
              <a:buChar char="•"/>
              <a:tabLst>
                <a:tab pos="174625" algn="l"/>
              </a:tabLst>
            </a:pPr>
            <a:r>
              <a:rPr lang="en-US" b="1" dirty="0" smtClean="0"/>
              <a:t> Prevention</a:t>
            </a:r>
            <a:r>
              <a:rPr lang="en-US" dirty="0" smtClean="0"/>
              <a:t>: Firewalls and anti-Spyware software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Just An IT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dirty="0" smtClean="0"/>
              <a:t>Everyone who uses a computer needs to understand how to keep his or her computer and data secure.</a:t>
            </a:r>
          </a:p>
          <a:p>
            <a:pPr eaLnBrk="0" hangingPunct="0"/>
            <a:endParaRPr lang="en-US" dirty="0" smtClean="0"/>
          </a:p>
          <a:p>
            <a:pPr marL="571500" indent="-571500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10% of security safeguards are technical</a:t>
            </a:r>
          </a:p>
          <a:p>
            <a:pPr marL="571500" indent="-571500">
              <a:lnSpc>
                <a:spcPct val="110000"/>
              </a:lnSpc>
              <a:buFontTx/>
              <a:buChar char="•"/>
            </a:pPr>
            <a:r>
              <a:rPr lang="en-US" i="1" dirty="0" smtClean="0">
                <a:solidFill>
                  <a:schemeClr val="tx2"/>
                </a:solidFill>
                <a:latin typeface="Arial Narrow" pitchFamily="34" charset="0"/>
              </a:rPr>
              <a:t>90% of security safeguards rely on us – the user - to adhere to good computing practices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Major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800" i="1" dirty="0" smtClean="0">
                <a:cs typeface="Times New Roman" pitchFamily="18" charset="0"/>
              </a:rPr>
              <a:t>Authentication-</a:t>
            </a:r>
            <a:r>
              <a:rPr lang="en-US" sz="2800" dirty="0" smtClean="0">
                <a:cs typeface="Times New Roman" pitchFamily="18" charset="0"/>
              </a:rPr>
              <a:t>-proving the identity of a person or system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800" i="1" dirty="0" smtClean="0">
                <a:cs typeface="Times New Roman" pitchFamily="18" charset="0"/>
              </a:rPr>
              <a:t>Access control</a:t>
            </a:r>
            <a:r>
              <a:rPr lang="en-US" sz="2800" dirty="0" smtClean="0">
                <a:cs typeface="Times New Roman" pitchFamily="18" charset="0"/>
              </a:rPr>
              <a:t>--limiting who and what can gain access to 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2200" b="1" dirty="0" smtClean="0">
                <a:cs typeface="Times New Roman" pitchFamily="18" charset="0"/>
              </a:rPr>
              <a:t>Systems and their components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2200" b="1" dirty="0" smtClean="0">
                <a:cs typeface="Times New Roman" pitchFamily="18" charset="0"/>
              </a:rPr>
              <a:t>Network devices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2200" b="1" dirty="0" smtClean="0">
                <a:cs typeface="Times New Roman" pitchFamily="18" charset="0"/>
              </a:rPr>
              <a:t>Applications</a:t>
            </a:r>
          </a:p>
          <a:p>
            <a:pPr lvl="1">
              <a:lnSpc>
                <a:spcPct val="90000"/>
              </a:lnSpc>
              <a:spcBef>
                <a:spcPct val="15000"/>
              </a:spcBef>
            </a:pPr>
            <a:r>
              <a:rPr lang="en-US" sz="2200" b="1" dirty="0" smtClean="0">
                <a:cs typeface="Times New Roman" pitchFamily="18" charset="0"/>
              </a:rPr>
              <a:t>Data</a:t>
            </a: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800" i="1" dirty="0" smtClean="0">
                <a:cs typeface="Times New Roman" pitchFamily="18" charset="0"/>
              </a:rPr>
              <a:t>Encryption</a:t>
            </a:r>
            <a:r>
              <a:rPr lang="en-US" sz="2800" dirty="0" smtClean="0">
                <a:cs typeface="Times New Roman" pitchFamily="18" charset="0"/>
              </a:rPr>
              <a:t>-- </a:t>
            </a:r>
            <a:r>
              <a:rPr lang="en-US" sz="2800" dirty="0" smtClean="0"/>
              <a:t>transforming data in a manner such that they cannot be meaningfully read because they are garbled 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15000"/>
              </a:spcBef>
            </a:pPr>
            <a:r>
              <a:rPr lang="en-US" sz="2800" i="1" dirty="0" smtClean="0">
                <a:cs typeface="Times New Roman" pitchFamily="18" charset="0"/>
              </a:rPr>
              <a:t>Auditing and monitoring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and Societal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Consumer Privacy</a:t>
            </a:r>
          </a:p>
          <a:p>
            <a:pPr lvl="1"/>
            <a:r>
              <a:rPr lang="en-US" sz="2400" dirty="0" smtClean="0"/>
              <a:t>Organizations collect (and sometimes sell) huge amounts of data on individuals.</a:t>
            </a:r>
            <a:endParaRPr lang="en-US" dirty="0" smtClean="0"/>
          </a:p>
          <a:p>
            <a:r>
              <a:rPr lang="en-US" sz="2800" b="1" dirty="0" smtClean="0"/>
              <a:t>Employee Privacy</a:t>
            </a:r>
            <a:endParaRPr lang="en-US" b="1" dirty="0" smtClean="0"/>
          </a:p>
          <a:p>
            <a:pPr lvl="1"/>
            <a:r>
              <a:rPr lang="en-US" sz="2400" dirty="0" smtClean="0"/>
              <a:t>IT supports remote monitoring of employees, violating privacy and creating stress.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Freedom of Speech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increases opportunities for pornography, hate speech, intellectual property crime, an d other intrusions; prevention may abridge free speech.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Information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Information technology provides the means to rethink/recreate/reengineer conventional business processes.</a:t>
            </a:r>
          </a:p>
          <a:p>
            <a:pPr lvl="1"/>
            <a:r>
              <a:rPr lang="en-US" sz="2600" i="1" dirty="0" smtClean="0"/>
              <a:t>Reengineering:</a:t>
            </a:r>
            <a:r>
              <a:rPr lang="en-US" sz="2600" dirty="0" smtClean="0"/>
              <a:t> The reshaping of business processes to remove barriers that prohibit an organization from providing better products and services and to help the organization capitalize on its strengths.</a:t>
            </a:r>
          </a:p>
          <a:p>
            <a:pPr lvl="1"/>
            <a:r>
              <a:rPr lang="en-US" sz="2600" i="1" dirty="0" smtClean="0"/>
              <a:t>Business Processes:</a:t>
            </a:r>
            <a:r>
              <a:rPr lang="en-US" sz="2600" dirty="0" smtClean="0"/>
              <a:t> Collections of activities, often spanning several departments, that take one or more kinds of input and create a result that is of value to a company’s customers.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and Societal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IT  Professionalism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mandatory or enforced code of ethics for IT professionals--unlike other professions.  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Social Inequality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Less than 20% of the world’s population have ever used a PC; less than 3% have Internet access.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 People Need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lvl="1" indent="-7938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Individuals</a:t>
            </a:r>
            <a:r>
              <a:rPr lang="en-US" sz="3600" dirty="0" smtClean="0">
                <a:solidFill>
                  <a:schemeClr val="tx1"/>
                </a:solidFill>
              </a:rPr>
              <a:t> - Entertainment and enlightenment</a:t>
            </a:r>
          </a:p>
          <a:p>
            <a:pPr lvl="1"/>
            <a:endParaRPr lang="en-US" sz="3600" dirty="0" smtClean="0">
              <a:solidFill>
                <a:schemeClr val="tx1"/>
              </a:solidFill>
            </a:endParaRPr>
          </a:p>
          <a:p>
            <a:pPr marL="60325" lvl="1" indent="-7938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Businesses</a:t>
            </a:r>
            <a:r>
              <a:rPr lang="en-US" sz="3600" dirty="0" smtClean="0">
                <a:solidFill>
                  <a:schemeClr val="tx1"/>
                </a:solidFill>
              </a:rPr>
              <a:t> - Decision making, problem solving and control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Information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in business is largely determined by the effectiveness with which information technology is used.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Information technology is embedded in many products and services.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Information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Times New Roman" pitchFamily="18" charset="0"/>
              </a:rPr>
              <a:t>The ease of doing business online has created a boom in new businesses, or </a:t>
            </a:r>
            <a:r>
              <a:rPr lang="en-US" b="1" dirty="0" smtClean="0">
                <a:cs typeface="Times New Roman" pitchFamily="18" charset="0"/>
              </a:rPr>
              <a:t>start-ups</a:t>
            </a:r>
            <a:r>
              <a:rPr lang="en-US" dirty="0" smtClean="0">
                <a:cs typeface="Times New Roman" pitchFamily="18" charset="0"/>
              </a:rPr>
              <a:t>. This type of business is called a </a:t>
            </a:r>
            <a:r>
              <a:rPr lang="en-US" i="1" dirty="0" smtClean="0">
                <a:cs typeface="Times New Roman" pitchFamily="18" charset="0"/>
              </a:rPr>
              <a:t>virtual business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Virtualization</a:t>
            </a:r>
            <a:r>
              <a:rPr lang="en-US" dirty="0" smtClean="0"/>
              <a:t>: Accessibility through technology that allows business to be conducted independent of location.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E-Commerce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Electronic commerce, or </a:t>
            </a:r>
            <a:r>
              <a:rPr lang="en-US" b="1" dirty="0" smtClean="0">
                <a:latin typeface="Arial" pitchFamily="34" charset="0"/>
                <a:cs typeface="Times New Roman" pitchFamily="18" charset="0"/>
              </a:rPr>
              <a:t>e-commerce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, has made it possible for businesses to directly reach customers anywhere in the world.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The main activity of e-commerce is buying and selling goods and services.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Cloud </a:t>
            </a:r>
            <a:r>
              <a:rPr lang="en-US" b="1" dirty="0"/>
              <a:t>computing</a:t>
            </a:r>
            <a:r>
              <a:rPr lang="en-US" dirty="0"/>
              <a:t> is the use of computing resources (hardware and software) that are delivered as a service over a network (typically the Internet</a:t>
            </a:r>
            <a:r>
              <a:rPr lang="en-US" dirty="0" smtClean="0"/>
              <a:t>)</a:t>
            </a:r>
            <a:r>
              <a:rPr lang="en-US" dirty="0"/>
              <a:t> in a timely (near on instant), on-demand </a:t>
            </a:r>
            <a:r>
              <a:rPr lang="en-US" dirty="0" smtClean="0"/>
              <a:t>manner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name comes from the use of a cloud-shaped symbol as an abstraction for the complex infrastructure it contains in system diagrams. Cloud computing entrusts remote services with a user's data, software and computation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3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1994</Words>
  <Application>Microsoft Office PowerPoint</Application>
  <PresentationFormat>On-screen Show (4:3)</PresentationFormat>
  <Paragraphs>243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Business &amp; Technology</vt:lpstr>
      <vt:lpstr>Welcome to the Information Age</vt:lpstr>
      <vt:lpstr>The Information Age</vt:lpstr>
      <vt:lpstr>The Information Age</vt:lpstr>
      <vt:lpstr>Why Do People Need Information?</vt:lpstr>
      <vt:lpstr>The Information Age</vt:lpstr>
      <vt:lpstr>The Information Age</vt:lpstr>
      <vt:lpstr>E-Commerce</vt:lpstr>
      <vt:lpstr>Cloud Computing</vt:lpstr>
      <vt:lpstr>Cloud Computing</vt:lpstr>
      <vt:lpstr>What is Information Technology?</vt:lpstr>
      <vt:lpstr>The Knowledge Pyramid </vt:lpstr>
      <vt:lpstr>Characteristics of Useful Information</vt:lpstr>
      <vt:lpstr>DANGER!    Info. Glut</vt:lpstr>
      <vt:lpstr>Information Systems / Technology</vt:lpstr>
      <vt:lpstr>Components of an Information System</vt:lpstr>
      <vt:lpstr>What is Information Technology?</vt:lpstr>
      <vt:lpstr>IT vs. IS</vt:lpstr>
      <vt:lpstr>Information Systems: Turn Data into Information</vt:lpstr>
      <vt:lpstr>People: Three Competencies of IS Professionals</vt:lpstr>
      <vt:lpstr>People: Three Competencies of IS Professionals</vt:lpstr>
      <vt:lpstr>People: Three Competencies of IS Professionals</vt:lpstr>
      <vt:lpstr>People: Three Competencies of IS Professionals</vt:lpstr>
      <vt:lpstr>Executive Roles in Information Systems</vt:lpstr>
      <vt:lpstr>Database Technology</vt:lpstr>
      <vt:lpstr>Organizational Use of Databases</vt:lpstr>
      <vt:lpstr>Data Mining</vt:lpstr>
      <vt:lpstr>Networks</vt:lpstr>
      <vt:lpstr>Intranets</vt:lpstr>
      <vt:lpstr>Extranets</vt:lpstr>
      <vt:lpstr>Internet Connectivity</vt:lpstr>
      <vt:lpstr>Software</vt:lpstr>
      <vt:lpstr>What is Computer Security?</vt:lpstr>
      <vt:lpstr>Security Threat: Viruses</vt:lpstr>
      <vt:lpstr>Security Threat: Cookies</vt:lpstr>
      <vt:lpstr>Security Threat: Spyware</vt:lpstr>
      <vt:lpstr>Not Just An IT Problem</vt:lpstr>
      <vt:lpstr>Major Solutions</vt:lpstr>
      <vt:lpstr>Ethical and Societal Issues</vt:lpstr>
      <vt:lpstr>Ethical and Societal Issues</vt:lpstr>
    </vt:vector>
  </TitlesOfParts>
  <Company>Washington State University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&amp; Technology</dc:title>
  <dc:creator>Maggie</dc:creator>
  <cp:lastModifiedBy>Reed, Maggie</cp:lastModifiedBy>
  <cp:revision>12</cp:revision>
  <dcterms:created xsi:type="dcterms:W3CDTF">2012-10-25T16:59:10Z</dcterms:created>
  <dcterms:modified xsi:type="dcterms:W3CDTF">2013-03-18T15:54:13Z</dcterms:modified>
</cp:coreProperties>
</file>