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9" r:id="rId3"/>
    <p:sldId id="270" r:id="rId4"/>
    <p:sldId id="279" r:id="rId5"/>
    <p:sldId id="258" r:id="rId6"/>
    <p:sldId id="259" r:id="rId7"/>
    <p:sldId id="281" r:id="rId8"/>
    <p:sldId id="260" r:id="rId9"/>
    <p:sldId id="261" r:id="rId10"/>
    <p:sldId id="280" r:id="rId11"/>
    <p:sldId id="271" r:id="rId12"/>
    <p:sldId id="272" r:id="rId13"/>
    <p:sldId id="273" r:id="rId14"/>
    <p:sldId id="274" r:id="rId15"/>
    <p:sldId id="275" r:id="rId16"/>
    <p:sldId id="276" r:id="rId17"/>
    <p:sldId id="277" r:id="rId18"/>
    <p:sldId id="278" r:id="rId19"/>
    <p:sldId id="262" r:id="rId20"/>
    <p:sldId id="263" r:id="rId21"/>
    <p:sldId id="264" r:id="rId22"/>
    <p:sldId id="265" r:id="rId23"/>
    <p:sldId id="26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3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6F3836-B4EC-46D4-BF56-789C3C8F264E}" type="datetimeFigureOut">
              <a:rPr lang="en-US" smtClean="0"/>
              <a:t>4/5/2013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DEABCE-8C6F-4689-947C-B47B0595B8C5}" type="slidenum">
              <a:rPr lang="en-US" smtClean="0"/>
              <a:t>‹#›</a:t>
            </a:fld>
            <a:endParaRPr lang="en-US"/>
          </a:p>
        </p:txBody>
      </p:sp>
    </p:spTree>
    <p:extLst>
      <p:ext uri="{BB962C8B-B14F-4D97-AF65-F5344CB8AC3E}">
        <p14:creationId xmlns:p14="http://schemas.microsoft.com/office/powerpoint/2010/main" val="1912734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6F3836-B4EC-46D4-BF56-789C3C8F264E}" type="datetimeFigureOut">
              <a:rPr lang="en-US" smtClean="0"/>
              <a:t>4/5/2013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DEABCE-8C6F-4689-947C-B47B0595B8C5}" type="slidenum">
              <a:rPr lang="en-US" smtClean="0"/>
              <a:t>‹#›</a:t>
            </a:fld>
            <a:endParaRPr lang="en-US"/>
          </a:p>
        </p:txBody>
      </p:sp>
    </p:spTree>
    <p:extLst>
      <p:ext uri="{BB962C8B-B14F-4D97-AF65-F5344CB8AC3E}">
        <p14:creationId xmlns:p14="http://schemas.microsoft.com/office/powerpoint/2010/main" val="4276080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6F3836-B4EC-46D4-BF56-789C3C8F264E}" type="datetimeFigureOut">
              <a:rPr lang="en-US" smtClean="0"/>
              <a:t>4/5/2013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DEABCE-8C6F-4689-947C-B47B0595B8C5}" type="slidenum">
              <a:rPr lang="en-US" smtClean="0"/>
              <a:t>‹#›</a:t>
            </a:fld>
            <a:endParaRPr lang="en-US"/>
          </a:p>
        </p:txBody>
      </p:sp>
    </p:spTree>
    <p:extLst>
      <p:ext uri="{BB962C8B-B14F-4D97-AF65-F5344CB8AC3E}">
        <p14:creationId xmlns:p14="http://schemas.microsoft.com/office/powerpoint/2010/main" val="1219244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6F3836-B4EC-46D4-BF56-789C3C8F264E}" type="datetimeFigureOut">
              <a:rPr lang="en-US" smtClean="0"/>
              <a:t>4/5/2013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DEABCE-8C6F-4689-947C-B47B0595B8C5}" type="slidenum">
              <a:rPr lang="en-US" smtClean="0"/>
              <a:t>‹#›</a:t>
            </a:fld>
            <a:endParaRPr lang="en-US"/>
          </a:p>
        </p:txBody>
      </p:sp>
    </p:spTree>
    <p:extLst>
      <p:ext uri="{BB962C8B-B14F-4D97-AF65-F5344CB8AC3E}">
        <p14:creationId xmlns:p14="http://schemas.microsoft.com/office/powerpoint/2010/main" val="1743827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6F3836-B4EC-46D4-BF56-789C3C8F264E}" type="datetimeFigureOut">
              <a:rPr lang="en-US" smtClean="0"/>
              <a:t>4/5/2013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DEABCE-8C6F-4689-947C-B47B0595B8C5}" type="slidenum">
              <a:rPr lang="en-US" smtClean="0"/>
              <a:t>‹#›</a:t>
            </a:fld>
            <a:endParaRPr lang="en-US"/>
          </a:p>
        </p:txBody>
      </p:sp>
    </p:spTree>
    <p:extLst>
      <p:ext uri="{BB962C8B-B14F-4D97-AF65-F5344CB8AC3E}">
        <p14:creationId xmlns:p14="http://schemas.microsoft.com/office/powerpoint/2010/main" val="3565645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6F3836-B4EC-46D4-BF56-789C3C8F264E}" type="datetimeFigureOut">
              <a:rPr lang="en-US" smtClean="0"/>
              <a:t>4/5/2013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DEABCE-8C6F-4689-947C-B47B0595B8C5}" type="slidenum">
              <a:rPr lang="en-US" smtClean="0"/>
              <a:t>‹#›</a:t>
            </a:fld>
            <a:endParaRPr lang="en-US"/>
          </a:p>
        </p:txBody>
      </p:sp>
    </p:spTree>
    <p:extLst>
      <p:ext uri="{BB962C8B-B14F-4D97-AF65-F5344CB8AC3E}">
        <p14:creationId xmlns:p14="http://schemas.microsoft.com/office/powerpoint/2010/main" val="2116276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6F3836-B4EC-46D4-BF56-789C3C8F264E}" type="datetimeFigureOut">
              <a:rPr lang="en-US" smtClean="0"/>
              <a:t>4/5/2013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DEABCE-8C6F-4689-947C-B47B0595B8C5}" type="slidenum">
              <a:rPr lang="en-US" smtClean="0"/>
              <a:t>‹#›</a:t>
            </a:fld>
            <a:endParaRPr lang="en-US"/>
          </a:p>
        </p:txBody>
      </p:sp>
    </p:spTree>
    <p:extLst>
      <p:ext uri="{BB962C8B-B14F-4D97-AF65-F5344CB8AC3E}">
        <p14:creationId xmlns:p14="http://schemas.microsoft.com/office/powerpoint/2010/main" val="2508057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6F3836-B4EC-46D4-BF56-789C3C8F264E}" type="datetimeFigureOut">
              <a:rPr lang="en-US" smtClean="0"/>
              <a:t>4/5/2013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DEABCE-8C6F-4689-947C-B47B0595B8C5}" type="slidenum">
              <a:rPr lang="en-US" smtClean="0"/>
              <a:t>‹#›</a:t>
            </a:fld>
            <a:endParaRPr lang="en-US"/>
          </a:p>
        </p:txBody>
      </p:sp>
    </p:spTree>
    <p:extLst>
      <p:ext uri="{BB962C8B-B14F-4D97-AF65-F5344CB8AC3E}">
        <p14:creationId xmlns:p14="http://schemas.microsoft.com/office/powerpoint/2010/main" val="2868565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6F3836-B4EC-46D4-BF56-789C3C8F264E}" type="datetimeFigureOut">
              <a:rPr lang="en-US" smtClean="0"/>
              <a:t>4/5/2013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DEABCE-8C6F-4689-947C-B47B0595B8C5}" type="slidenum">
              <a:rPr lang="en-US" smtClean="0"/>
              <a:t>‹#›</a:t>
            </a:fld>
            <a:endParaRPr lang="en-US"/>
          </a:p>
        </p:txBody>
      </p:sp>
    </p:spTree>
    <p:extLst>
      <p:ext uri="{BB962C8B-B14F-4D97-AF65-F5344CB8AC3E}">
        <p14:creationId xmlns:p14="http://schemas.microsoft.com/office/powerpoint/2010/main" val="393745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6F3836-B4EC-46D4-BF56-789C3C8F264E}" type="datetimeFigureOut">
              <a:rPr lang="en-US" smtClean="0"/>
              <a:t>4/5/2013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DEABCE-8C6F-4689-947C-B47B0595B8C5}" type="slidenum">
              <a:rPr lang="en-US" smtClean="0"/>
              <a:t>‹#›</a:t>
            </a:fld>
            <a:endParaRPr lang="en-US"/>
          </a:p>
        </p:txBody>
      </p:sp>
    </p:spTree>
    <p:extLst>
      <p:ext uri="{BB962C8B-B14F-4D97-AF65-F5344CB8AC3E}">
        <p14:creationId xmlns:p14="http://schemas.microsoft.com/office/powerpoint/2010/main" val="3003885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6F3836-B4EC-46D4-BF56-789C3C8F264E}" type="datetimeFigureOut">
              <a:rPr lang="en-US" smtClean="0"/>
              <a:t>4/5/2013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DEABCE-8C6F-4689-947C-B47B0595B8C5}" type="slidenum">
              <a:rPr lang="en-US" smtClean="0"/>
              <a:t>‹#›</a:t>
            </a:fld>
            <a:endParaRPr lang="en-US"/>
          </a:p>
        </p:txBody>
      </p:sp>
    </p:spTree>
    <p:extLst>
      <p:ext uri="{BB962C8B-B14F-4D97-AF65-F5344CB8AC3E}">
        <p14:creationId xmlns:p14="http://schemas.microsoft.com/office/powerpoint/2010/main" val="3841634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6F3836-B4EC-46D4-BF56-789C3C8F264E}" type="datetimeFigureOut">
              <a:rPr lang="en-US" smtClean="0"/>
              <a:t>4/5/2013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DEABCE-8C6F-4689-947C-B47B0595B8C5}" type="slidenum">
              <a:rPr lang="en-US" smtClean="0"/>
              <a:t>‹#›</a:t>
            </a:fld>
            <a:endParaRPr lang="en-US"/>
          </a:p>
        </p:txBody>
      </p:sp>
    </p:spTree>
    <p:extLst>
      <p:ext uri="{BB962C8B-B14F-4D97-AF65-F5344CB8AC3E}">
        <p14:creationId xmlns:p14="http://schemas.microsoft.com/office/powerpoint/2010/main" val="31027885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Scope of Global Counterfeiting</a:t>
            </a:r>
            <a:endParaRPr lang="en-US" b="1" dirty="0"/>
          </a:p>
        </p:txBody>
      </p:sp>
      <p:sp>
        <p:nvSpPr>
          <p:cNvPr id="3" name="Content Placeholder 2"/>
          <p:cNvSpPr>
            <a:spLocks noGrp="1"/>
          </p:cNvSpPr>
          <p:nvPr>
            <p:ph idx="1"/>
          </p:nvPr>
        </p:nvSpPr>
        <p:spPr/>
        <p:txBody>
          <a:bodyPr>
            <a:normAutofit fontScale="92500" lnSpcReduction="20000"/>
          </a:bodyPr>
          <a:lstStyle/>
          <a:p>
            <a:pPr>
              <a:lnSpc>
                <a:spcPct val="90000"/>
              </a:lnSpc>
              <a:spcBef>
                <a:spcPct val="30000"/>
              </a:spcBef>
              <a:spcAft>
                <a:spcPct val="50000"/>
              </a:spcAft>
            </a:pPr>
            <a:r>
              <a:rPr lang="en-GB" b="0" dirty="0" smtClean="0"/>
              <a:t>Organisation for Economic Cooperation and Development (OECD) </a:t>
            </a:r>
            <a:r>
              <a:rPr lang="en-GB" altLang="zh-CN" dirty="0" smtClean="0">
                <a:ea typeface="宋体" pitchFamily="2" charset="-122"/>
              </a:rPr>
              <a:t>concluded in a 2007 study that about 2% of world trade, with a value of about 176 billion (USD), is counterfeit</a:t>
            </a:r>
          </a:p>
          <a:p>
            <a:pPr>
              <a:lnSpc>
                <a:spcPct val="90000"/>
              </a:lnSpc>
              <a:spcBef>
                <a:spcPct val="30000"/>
              </a:spcBef>
              <a:spcAft>
                <a:spcPct val="50000"/>
              </a:spcAft>
            </a:pPr>
            <a:r>
              <a:rPr lang="en-GB" altLang="zh-CN" dirty="0" smtClean="0">
                <a:ea typeface="宋体" pitchFamily="2" charset="-122"/>
              </a:rPr>
              <a:t>This number exceeds the Gross National Product (GNP) of entire economies such as Argentina (173 billion USD), Ireland (167 billion USD), Israel (129 billion USD) and Venezuela (128 billion USD) </a:t>
            </a:r>
          </a:p>
          <a:p>
            <a:pPr>
              <a:lnSpc>
                <a:spcPct val="90000"/>
              </a:lnSpc>
              <a:spcBef>
                <a:spcPct val="30000"/>
              </a:spcBef>
              <a:spcAft>
                <a:spcPct val="50000"/>
              </a:spcAft>
            </a:pPr>
            <a:r>
              <a:rPr lang="en-GB" altLang="zh-CN" dirty="0" smtClean="0">
                <a:ea typeface="宋体" pitchFamily="2" charset="-122"/>
              </a:rPr>
              <a:t>Some authorities argue that counterfeits make up much more than 2% of world trade.</a:t>
            </a:r>
            <a:endParaRPr lang="en-US" dirty="0" smtClean="0"/>
          </a:p>
          <a:p>
            <a:endParaRPr lang="en-US" dirty="0"/>
          </a:p>
        </p:txBody>
      </p:sp>
    </p:spTree>
    <p:extLst>
      <p:ext uri="{BB962C8B-B14F-4D97-AF65-F5344CB8AC3E}">
        <p14:creationId xmlns:p14="http://schemas.microsoft.com/office/powerpoint/2010/main" val="3640083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t>Intellectual Property</a:t>
            </a:r>
            <a:endParaRPr lang="en-US" dirty="0"/>
          </a:p>
        </p:txBody>
      </p:sp>
      <p:sp>
        <p:nvSpPr>
          <p:cNvPr id="3" name="Content Placeholder 2"/>
          <p:cNvSpPr>
            <a:spLocks noGrp="1"/>
          </p:cNvSpPr>
          <p:nvPr>
            <p:ph idx="1"/>
          </p:nvPr>
        </p:nvSpPr>
        <p:spPr/>
        <p:txBody>
          <a:bodyPr>
            <a:normAutofit fontScale="92500" lnSpcReduction="20000"/>
          </a:bodyPr>
          <a:lstStyle/>
          <a:p>
            <a:pPr marL="4763" lvl="1" indent="0">
              <a:buNone/>
            </a:pPr>
            <a:r>
              <a:rPr lang="en-US" altLang="en-US" sz="2600" dirty="0"/>
              <a:t>Intangible creative work—not necessarily the physical form on which it is stored or delivered.</a:t>
            </a:r>
          </a:p>
          <a:p>
            <a:pPr marL="4763" lvl="1" indent="0">
              <a:buNone/>
            </a:pPr>
            <a:r>
              <a:rPr lang="en-US" altLang="en-US" sz="2600" dirty="0"/>
              <a:t>Given legal protection in the form of copyright, patent, trademark, and trade secret laws.</a:t>
            </a:r>
          </a:p>
          <a:p>
            <a:pPr marL="0" indent="0">
              <a:buNone/>
            </a:pPr>
            <a:r>
              <a:rPr lang="en-US" altLang="en-US" sz="2600" dirty="0"/>
              <a:t>Copyrights are granted for a limited, but long, time. Fair-Use Doctrine</a:t>
            </a:r>
          </a:p>
          <a:p>
            <a:pPr lvl="1">
              <a:lnSpc>
                <a:spcPct val="80000"/>
              </a:lnSpc>
            </a:pPr>
            <a:r>
              <a:rPr lang="en-US" altLang="en-US" sz="2600" dirty="0"/>
              <a:t>Permission to use the work is not required.</a:t>
            </a:r>
          </a:p>
          <a:p>
            <a:pPr lvl="1">
              <a:lnSpc>
                <a:spcPct val="80000"/>
              </a:lnSpc>
            </a:pPr>
            <a:r>
              <a:rPr lang="en-US" altLang="en-US" sz="2600" dirty="0"/>
              <a:t>Allows uses of copyrighted material that contribute to the creation of new work and do not significantly affect sales of the material, thus depriving copyright holders of their income.</a:t>
            </a:r>
          </a:p>
          <a:p>
            <a:pPr lvl="1">
              <a:lnSpc>
                <a:spcPct val="80000"/>
              </a:lnSpc>
            </a:pPr>
            <a:r>
              <a:rPr lang="en-US" altLang="en-US" sz="2600" dirty="0"/>
              <a:t>Allows some research and educational uses as well as news reporting and critiquing.</a:t>
            </a:r>
          </a:p>
          <a:p>
            <a:pPr lvl="1">
              <a:lnSpc>
                <a:spcPct val="80000"/>
              </a:lnSpc>
            </a:pPr>
            <a:r>
              <a:rPr lang="en-US" altLang="en-US" sz="2600" dirty="0"/>
              <a:t>Guidelines for determining Fair Use are found in law.</a:t>
            </a:r>
          </a:p>
          <a:p>
            <a:pPr marL="0" indent="0">
              <a:buNone/>
            </a:pPr>
            <a:endParaRPr lang="en-US" dirty="0"/>
          </a:p>
        </p:txBody>
      </p:sp>
    </p:spTree>
    <p:extLst>
      <p:ext uri="{BB962C8B-B14F-4D97-AF65-F5344CB8AC3E}">
        <p14:creationId xmlns:p14="http://schemas.microsoft.com/office/powerpoint/2010/main" val="1019315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Ordinary Items Now Counterfeited</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With the market in fake goods expanding, shoppers need to know the warning signs -- not only to avoid wasting money but because such products can carry health and safety risks.</a:t>
            </a:r>
          </a:p>
          <a:p>
            <a:pPr marL="0" indent="0">
              <a:buNone/>
            </a:pPr>
            <a:endParaRPr lang="en-US" dirty="0"/>
          </a:p>
          <a:p>
            <a:pPr marL="0" indent="0">
              <a:buNone/>
            </a:pPr>
            <a:r>
              <a:rPr lang="en-US" dirty="0"/>
              <a:t>Shoppers in the market for designer handbags know to be wary of the too-cheap-to-be-real "</a:t>
            </a:r>
            <a:r>
              <a:rPr lang="en-US" dirty="0" err="1"/>
              <a:t>fauxch</a:t>
            </a:r>
            <a:r>
              <a:rPr lang="en-US" dirty="0"/>
              <a:t>" -- that is, faux Coach bags -- just as those looking to cut their prescription bills can assume that the emails in their spam box for discount Viagra are, at best, offering sugar pills. But experts say even scam-savvy consumers may unwittingly buy some of the newest counterfeits popping up in unexpected categories.</a:t>
            </a:r>
          </a:p>
          <a:p>
            <a:pPr marL="0" indent="0">
              <a:buNone/>
            </a:pPr>
            <a:endParaRPr lang="en-US" dirty="0"/>
          </a:p>
        </p:txBody>
      </p:sp>
    </p:spTree>
    <p:extLst>
      <p:ext uri="{BB962C8B-B14F-4D97-AF65-F5344CB8AC3E}">
        <p14:creationId xmlns:p14="http://schemas.microsoft.com/office/powerpoint/2010/main" val="1425724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Perfume</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In December 2011, police in Monroe, Ohio, seized more than 500 bottles of fake perfume from local flea markets, with mimicked scents ranging from $85 Chanel bottles down to $40 Beyoncé scents. </a:t>
            </a:r>
          </a:p>
          <a:p>
            <a:pPr marL="0" indent="0">
              <a:buNone/>
            </a:pPr>
            <a:r>
              <a:rPr lang="en-US" dirty="0"/>
              <a:t>What's inside a replicated perfume bottle is anybody's guess. At best it is a perfume, but one that smells nothing like a designer scent and may have been watered down. </a:t>
            </a:r>
          </a:p>
          <a:p>
            <a:pPr marL="0" indent="0">
              <a:buNone/>
            </a:pPr>
            <a:r>
              <a:rPr lang="en-US" b="1" dirty="0"/>
              <a:t>Fakes more often contain chemicals like antifreeze, cleaning solutions or human urine, any of which may cause a rash or other skin problems. </a:t>
            </a:r>
            <a:r>
              <a:rPr lang="en-US" dirty="0"/>
              <a:t> </a:t>
            </a:r>
          </a:p>
          <a:p>
            <a:pPr marL="0" indent="0">
              <a:buNone/>
            </a:pPr>
            <a:endParaRPr lang="en-US" dirty="0"/>
          </a:p>
        </p:txBody>
      </p:sp>
    </p:spTree>
    <p:extLst>
      <p:ext uri="{BB962C8B-B14F-4D97-AF65-F5344CB8AC3E}">
        <p14:creationId xmlns:p14="http://schemas.microsoft.com/office/powerpoint/2010/main" val="36123654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Shampoo</a:t>
            </a:r>
            <a:endParaRPr lang="en-US" dirty="0"/>
          </a:p>
        </p:txBody>
      </p:sp>
      <p:sp>
        <p:nvSpPr>
          <p:cNvPr id="3" name="Content Placeholder 2"/>
          <p:cNvSpPr>
            <a:spLocks noGrp="1"/>
          </p:cNvSpPr>
          <p:nvPr>
            <p:ph idx="1"/>
          </p:nvPr>
        </p:nvSpPr>
        <p:spPr/>
        <p:txBody>
          <a:bodyPr>
            <a:normAutofit fontScale="77500" lnSpcReduction="20000"/>
          </a:bodyPr>
          <a:lstStyle/>
          <a:p>
            <a:r>
              <a:rPr lang="en-US" dirty="0"/>
              <a:t>It's not just pricey salon brands that are at risk for counterfeiting. Labels found at the drugstore have caught fakers' attention, too. Some are little more than water, fragrance and a thickening agent, but anything that suds -- notably, cheap cleaning solutions -- can be substituted for the actual shampoo. </a:t>
            </a:r>
          </a:p>
          <a:p>
            <a:r>
              <a:rPr lang="en-US" dirty="0"/>
              <a:t>Late last year, Beijing police seized </a:t>
            </a:r>
            <a:r>
              <a:rPr lang="en-US" b="1" dirty="0"/>
              <a:t>more than 2,000 boxes of faux shampoo bottles that were contaminated with sulfur, as well as mercury and other heavy metals</a:t>
            </a:r>
            <a:r>
              <a:rPr lang="en-US" dirty="0"/>
              <a:t>. That's too harsh for a product that's going on your scalp and possibly dripping near your eyes. (And shoppers can forget about any label-promised moisturizing, </a:t>
            </a:r>
            <a:r>
              <a:rPr lang="en-US" dirty="0" err="1"/>
              <a:t>volumizing</a:t>
            </a:r>
            <a:r>
              <a:rPr lang="en-US" dirty="0"/>
              <a:t>, color-protecting or anti-dandruff effects.)</a:t>
            </a:r>
          </a:p>
          <a:p>
            <a:endParaRPr lang="en-US" dirty="0"/>
          </a:p>
        </p:txBody>
      </p:sp>
    </p:spTree>
    <p:extLst>
      <p:ext uri="{BB962C8B-B14F-4D97-AF65-F5344CB8AC3E}">
        <p14:creationId xmlns:p14="http://schemas.microsoft.com/office/powerpoint/2010/main" val="18837077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Honey</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Recent tests by Food Safety News found that 75% of store honey isn't really honey. It still comes from bees, but the pollen has been screened out, ostensibly to keep the honey from crystallizing. </a:t>
            </a:r>
          </a:p>
          <a:p>
            <a:pPr marL="0" indent="0">
              <a:buNone/>
            </a:pPr>
            <a:r>
              <a:rPr lang="en-US" dirty="0"/>
              <a:t>Food safety experts say this may also be done to hide the honey's origin, says Andrew Schneider of Food Safety News. </a:t>
            </a:r>
          </a:p>
          <a:p>
            <a:pPr marL="0" indent="0">
              <a:buNone/>
            </a:pPr>
            <a:r>
              <a:rPr lang="en-US" dirty="0"/>
              <a:t>Many regulators don't consider the food honey if there's no pollen, but there could be more serious problems, too </a:t>
            </a:r>
          </a:p>
          <a:p>
            <a:pPr marL="0" indent="0">
              <a:buNone/>
            </a:pPr>
            <a:r>
              <a:rPr lang="en-US" dirty="0"/>
              <a:t>While shoppers might not notice a taste difference, </a:t>
            </a:r>
            <a:r>
              <a:rPr lang="en-US" b="1" dirty="0"/>
              <a:t>tests found that a third of the faux-honey imports from Asia were tainted with lead and antibiotics</a:t>
            </a:r>
            <a:r>
              <a:rPr lang="en-US" dirty="0"/>
              <a:t>.</a:t>
            </a:r>
          </a:p>
          <a:p>
            <a:pPr marL="0" indent="0">
              <a:buNone/>
            </a:pPr>
            <a:endParaRPr lang="en-US" dirty="0"/>
          </a:p>
        </p:txBody>
      </p:sp>
    </p:spTree>
    <p:extLst>
      <p:ext uri="{BB962C8B-B14F-4D97-AF65-F5344CB8AC3E}">
        <p14:creationId xmlns:p14="http://schemas.microsoft.com/office/powerpoint/2010/main" val="26300606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Toothpaste</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a:t>The Food and Drug Administration warned consumers about Chinese-made toothpaste in 2007, saying it contained a poison used in antifreeze. </a:t>
            </a:r>
          </a:p>
          <a:p>
            <a:pPr marL="0" indent="0">
              <a:buNone/>
            </a:pPr>
            <a:r>
              <a:rPr lang="en-US" dirty="0"/>
              <a:t>That's still a common adulterant, and one that you don't want to put near your mouth, let alone ingest, Halloran says. </a:t>
            </a:r>
          </a:p>
          <a:p>
            <a:pPr marL="0" indent="0">
              <a:buNone/>
            </a:pPr>
            <a:r>
              <a:rPr lang="en-US" dirty="0"/>
              <a:t>Other unsafe-for-consumption chemicals may be used, too, either as a way to make the paste white or to create the right consistency, she says. Pastes may also lack fluoride or can be contaminated with bacteria.</a:t>
            </a:r>
          </a:p>
          <a:p>
            <a:pPr marL="0" indent="0">
              <a:buNone/>
            </a:pPr>
            <a:endParaRPr lang="en-US" dirty="0"/>
          </a:p>
        </p:txBody>
      </p:sp>
    </p:spTree>
    <p:extLst>
      <p:ext uri="{BB962C8B-B14F-4D97-AF65-F5344CB8AC3E}">
        <p14:creationId xmlns:p14="http://schemas.microsoft.com/office/powerpoint/2010/main" val="22405182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Maple Syrup</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Vermont's U.S. senators recently announced they would co-sponsor a bill to make it a felony to sell fake maple syrup as the real thing. </a:t>
            </a:r>
          </a:p>
          <a:p>
            <a:pPr marL="0" indent="0">
              <a:buNone/>
            </a:pPr>
            <a:r>
              <a:rPr lang="en-US" dirty="0"/>
              <a:t>Violators could face up to five years in prison. </a:t>
            </a:r>
          </a:p>
          <a:p>
            <a:pPr marL="0" indent="0">
              <a:buNone/>
            </a:pPr>
            <a:r>
              <a:rPr lang="en-US" b="1" dirty="0"/>
              <a:t>Fakes may be made in part, or entirely, from cane sugar </a:t>
            </a:r>
            <a:r>
              <a:rPr lang="en-US" dirty="0"/>
              <a:t>rather than the more expensive maple sugar. </a:t>
            </a:r>
          </a:p>
          <a:p>
            <a:pPr marL="0" indent="0">
              <a:buNone/>
            </a:pPr>
            <a:r>
              <a:rPr lang="en-US" dirty="0"/>
              <a:t>The big risk here is financial -- a gallon of real maple syrup can run $30 or more.</a:t>
            </a:r>
          </a:p>
          <a:p>
            <a:pPr marL="0" indent="0">
              <a:buNone/>
            </a:pPr>
            <a:endParaRPr lang="en-US" dirty="0"/>
          </a:p>
        </p:txBody>
      </p:sp>
    </p:spTree>
    <p:extLst>
      <p:ext uri="{BB962C8B-B14F-4D97-AF65-F5344CB8AC3E}">
        <p14:creationId xmlns:p14="http://schemas.microsoft.com/office/powerpoint/2010/main" val="11358533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Baby Formula</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a:t>That chalky taste may in fact be chalk, which is commonly used as a filler to give the fake product the right consistency. </a:t>
            </a:r>
          </a:p>
          <a:p>
            <a:pPr marL="0" indent="0">
              <a:buNone/>
            </a:pPr>
            <a:r>
              <a:rPr lang="en-US" dirty="0"/>
              <a:t>Of course, fake baby formula isn't likely to have the recommended levels of protein and other nutrients, either. </a:t>
            </a:r>
          </a:p>
          <a:p>
            <a:pPr marL="0" indent="0">
              <a:buNone/>
            </a:pPr>
            <a:r>
              <a:rPr lang="en-US" dirty="0"/>
              <a:t>Both factors can be problematic: </a:t>
            </a:r>
            <a:r>
              <a:rPr lang="en-US" b="1" dirty="0"/>
              <a:t>In 2004, more than 60 Chinese infants died after ingesting fake formula</a:t>
            </a:r>
            <a:r>
              <a:rPr lang="en-US" dirty="0"/>
              <a:t>. </a:t>
            </a:r>
          </a:p>
          <a:p>
            <a:pPr marL="0" indent="0">
              <a:buNone/>
            </a:pPr>
            <a:r>
              <a:rPr lang="en-US" dirty="0"/>
              <a:t>The Food and Drug Administration warns that infants may be intolerant of such ingredients and could "experience serious adverse health consequences."</a:t>
            </a:r>
          </a:p>
          <a:p>
            <a:pPr marL="0" indent="0">
              <a:buNone/>
            </a:pPr>
            <a:endParaRPr lang="en-US" dirty="0"/>
          </a:p>
        </p:txBody>
      </p:sp>
    </p:spTree>
    <p:extLst>
      <p:ext uri="{BB962C8B-B14F-4D97-AF65-F5344CB8AC3E}">
        <p14:creationId xmlns:p14="http://schemas.microsoft.com/office/powerpoint/2010/main" val="8582796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Sunscreen</a:t>
            </a:r>
            <a:endParaRPr lang="en-US" dirty="0"/>
          </a:p>
        </p:txBody>
      </p:sp>
      <p:sp>
        <p:nvSpPr>
          <p:cNvPr id="3" name="Content Placeholder 2"/>
          <p:cNvSpPr>
            <a:spLocks noGrp="1"/>
          </p:cNvSpPr>
          <p:nvPr>
            <p:ph idx="1"/>
          </p:nvPr>
        </p:nvSpPr>
        <p:spPr/>
        <p:txBody>
          <a:bodyPr>
            <a:normAutofit fontScale="92500" lnSpcReduction="10000"/>
          </a:bodyPr>
          <a:lstStyle/>
          <a:p>
            <a:r>
              <a:rPr lang="en-US" dirty="0"/>
              <a:t>Fake sunscreen can burn people twice -- first at the cash register, then at the beach. Counterfeits often contain chemical additives, but they can also simply be cheap, all-purpose skin lotion, which provides zero UV protection.</a:t>
            </a:r>
          </a:p>
          <a:p>
            <a:r>
              <a:rPr lang="en-US" dirty="0"/>
              <a:t>It's easy for a counterfeiter to make something look like cream without containing the expensive ingredients someone is buying it for. (The same warning holds for anti-aging creams and lotions, which are another common counterfeit category.)</a:t>
            </a:r>
          </a:p>
          <a:p>
            <a:pPr marL="0" indent="0">
              <a:buNone/>
            </a:pPr>
            <a:endParaRPr lang="en-US" dirty="0"/>
          </a:p>
        </p:txBody>
      </p:sp>
    </p:spTree>
    <p:extLst>
      <p:ext uri="{BB962C8B-B14F-4D97-AF65-F5344CB8AC3E}">
        <p14:creationId xmlns:p14="http://schemas.microsoft.com/office/powerpoint/2010/main" val="37207840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Counterfeit Medicines: A Special Case</a:t>
            </a:r>
            <a:endParaRPr lang="en-US" b="1" dirty="0"/>
          </a:p>
        </p:txBody>
      </p:sp>
      <p:sp>
        <p:nvSpPr>
          <p:cNvPr id="3" name="Content Placeholder 2"/>
          <p:cNvSpPr>
            <a:spLocks noGrp="1"/>
          </p:cNvSpPr>
          <p:nvPr>
            <p:ph idx="1"/>
          </p:nvPr>
        </p:nvSpPr>
        <p:spPr/>
        <p:txBody>
          <a:bodyPr>
            <a:normAutofit fontScale="77500" lnSpcReduction="20000"/>
          </a:bodyPr>
          <a:lstStyle/>
          <a:p>
            <a:pPr>
              <a:spcAft>
                <a:spcPct val="50000"/>
              </a:spcAft>
            </a:pPr>
            <a:r>
              <a:rPr lang="en-US" dirty="0" smtClean="0"/>
              <a:t>For most counterfeit products, the costs to consumers are indirect – I.e., product development</a:t>
            </a:r>
          </a:p>
          <a:p>
            <a:pPr>
              <a:spcAft>
                <a:spcPct val="50000"/>
              </a:spcAft>
            </a:pPr>
            <a:r>
              <a:rPr lang="en-US" dirty="0" smtClean="0"/>
              <a:t>Not so for medicines – costs are direct and serious – death, disability, resistance to legitimate drugs</a:t>
            </a:r>
          </a:p>
          <a:p>
            <a:pPr>
              <a:spcAft>
                <a:spcPct val="50000"/>
              </a:spcAft>
            </a:pPr>
            <a:r>
              <a:rPr lang="en-US" dirty="0" smtClean="0"/>
              <a:t>There is a need for far greater awareness of the hazards to health and a far greater political commitment to international cooperation</a:t>
            </a:r>
          </a:p>
          <a:p>
            <a:r>
              <a:rPr lang="en-US" dirty="0" smtClean="0"/>
              <a:t>Pharmaceutical companies: not only concerned about loss of revenue but also about the damage to patients’ and physicians’ confidence in legitimate products if ineffective or dangerous copies are in circulation</a:t>
            </a:r>
          </a:p>
          <a:p>
            <a:pPr marL="0" indent="0">
              <a:buNone/>
            </a:pPr>
            <a:endParaRPr lang="en-US" dirty="0"/>
          </a:p>
        </p:txBody>
      </p:sp>
    </p:spTree>
    <p:extLst>
      <p:ext uri="{BB962C8B-B14F-4D97-AF65-F5344CB8AC3E}">
        <p14:creationId xmlns:p14="http://schemas.microsoft.com/office/powerpoint/2010/main" val="761606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Counterfeit Goods</a:t>
            </a:r>
            <a:endParaRPr lang="en-US" dirty="0"/>
          </a:p>
        </p:txBody>
      </p:sp>
      <p:sp>
        <p:nvSpPr>
          <p:cNvPr id="3" name="Content Placeholder 2"/>
          <p:cNvSpPr>
            <a:spLocks noGrp="1"/>
          </p:cNvSpPr>
          <p:nvPr>
            <p:ph idx="1"/>
          </p:nvPr>
        </p:nvSpPr>
        <p:spPr/>
        <p:txBody>
          <a:bodyPr/>
          <a:lstStyle/>
          <a:p>
            <a:pPr marL="0" indent="0">
              <a:buNone/>
            </a:pPr>
            <a:r>
              <a:rPr lang="en-US" dirty="0"/>
              <a:t>The spread of counterfeit goods (commonly called "knockoffs") has become global in recent years and the range of goods subject to infringement has increased significantly. </a:t>
            </a:r>
          </a:p>
          <a:p>
            <a:pPr marL="0" indent="0">
              <a:buNone/>
            </a:pPr>
            <a:r>
              <a:rPr lang="en-US" dirty="0"/>
              <a:t>Apparel and accessories accounted for over 50 percent of the counterfeit goods seized by U.S Customs and Border Control. </a:t>
            </a:r>
          </a:p>
          <a:p>
            <a:pPr marL="0" indent="0">
              <a:buNone/>
            </a:pPr>
            <a:endParaRPr lang="en-US" dirty="0"/>
          </a:p>
        </p:txBody>
      </p:sp>
    </p:spTree>
    <p:extLst>
      <p:ext uri="{BB962C8B-B14F-4D97-AF65-F5344CB8AC3E}">
        <p14:creationId xmlns:p14="http://schemas.microsoft.com/office/powerpoint/2010/main" val="20172370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Counterfeit Medicines: A Special Case</a:t>
            </a:r>
            <a:endParaRPr lang="en-US" b="1" dirty="0"/>
          </a:p>
        </p:txBody>
      </p:sp>
      <p:sp>
        <p:nvSpPr>
          <p:cNvPr id="3" name="Content Placeholder 2"/>
          <p:cNvSpPr>
            <a:spLocks noGrp="1"/>
          </p:cNvSpPr>
          <p:nvPr>
            <p:ph idx="1"/>
          </p:nvPr>
        </p:nvSpPr>
        <p:spPr/>
        <p:txBody>
          <a:bodyPr>
            <a:normAutofit fontScale="92500" lnSpcReduction="10000"/>
          </a:bodyPr>
          <a:lstStyle/>
          <a:p>
            <a:pPr>
              <a:lnSpc>
                <a:spcPct val="90000"/>
              </a:lnSpc>
              <a:buFontTx/>
              <a:buNone/>
            </a:pPr>
            <a:r>
              <a:rPr lang="en-US" b="1" dirty="0" smtClean="0">
                <a:solidFill>
                  <a:srgbClr val="000000"/>
                </a:solidFill>
                <a:latin typeface="Calibri" pitchFamily="34" charset="0"/>
                <a:cs typeface="Calibri" pitchFamily="34" charset="0"/>
              </a:rPr>
              <a:t>World Health Organization</a:t>
            </a:r>
          </a:p>
          <a:p>
            <a:pPr>
              <a:lnSpc>
                <a:spcPct val="90000"/>
              </a:lnSpc>
              <a:buFontTx/>
              <a:buNone/>
            </a:pPr>
            <a:r>
              <a:rPr lang="en-US" dirty="0" smtClean="0">
                <a:solidFill>
                  <a:srgbClr val="000000"/>
                </a:solidFill>
                <a:latin typeface="Calibri" pitchFamily="34" charset="0"/>
                <a:cs typeface="Calibri" pitchFamily="34" charset="0"/>
              </a:rPr>
              <a:t>    A counterfeit medicine is one which is </a:t>
            </a:r>
            <a:r>
              <a:rPr lang="en-US" i="1" dirty="0" smtClean="0">
                <a:solidFill>
                  <a:srgbClr val="FF0000"/>
                </a:solidFill>
                <a:latin typeface="Calibri" pitchFamily="34" charset="0"/>
                <a:cs typeface="Calibri" pitchFamily="34" charset="0"/>
              </a:rPr>
              <a:t>deliberately</a:t>
            </a:r>
            <a:r>
              <a:rPr lang="en-US" dirty="0" smtClean="0">
                <a:solidFill>
                  <a:srgbClr val="FF0000"/>
                </a:solidFill>
                <a:latin typeface="Calibri" pitchFamily="34" charset="0"/>
                <a:cs typeface="Calibri" pitchFamily="34" charset="0"/>
              </a:rPr>
              <a:t> and fraudulently </a:t>
            </a:r>
            <a:r>
              <a:rPr lang="en-US" i="1" dirty="0" smtClean="0">
                <a:solidFill>
                  <a:srgbClr val="FF0000"/>
                </a:solidFill>
                <a:latin typeface="Calibri" pitchFamily="34" charset="0"/>
                <a:cs typeface="Calibri" pitchFamily="34" charset="0"/>
              </a:rPr>
              <a:t>mislabeled</a:t>
            </a:r>
            <a:r>
              <a:rPr lang="en-US" dirty="0" smtClean="0">
                <a:solidFill>
                  <a:srgbClr val="000000"/>
                </a:solidFill>
                <a:latin typeface="Calibri" pitchFamily="34" charset="0"/>
                <a:cs typeface="Calibri" pitchFamily="34" charset="0"/>
              </a:rPr>
              <a:t> </a:t>
            </a:r>
            <a:r>
              <a:rPr lang="en-US" dirty="0" smtClean="0">
                <a:solidFill>
                  <a:srgbClr val="FF0000"/>
                </a:solidFill>
                <a:latin typeface="Calibri" pitchFamily="34" charset="0"/>
                <a:cs typeface="Calibri" pitchFamily="34" charset="0"/>
              </a:rPr>
              <a:t>with respect to </a:t>
            </a:r>
            <a:r>
              <a:rPr lang="en-US" i="1" dirty="0" smtClean="0">
                <a:solidFill>
                  <a:srgbClr val="FF0000"/>
                </a:solidFill>
                <a:latin typeface="Calibri" pitchFamily="34" charset="0"/>
                <a:cs typeface="Calibri" pitchFamily="34" charset="0"/>
              </a:rPr>
              <a:t>identity and/ or source</a:t>
            </a:r>
            <a:r>
              <a:rPr lang="en-US" dirty="0" smtClean="0">
                <a:solidFill>
                  <a:srgbClr val="FF0000"/>
                </a:solidFill>
                <a:latin typeface="Calibri" pitchFamily="34" charset="0"/>
                <a:cs typeface="Calibri" pitchFamily="34" charset="0"/>
              </a:rPr>
              <a:t>. </a:t>
            </a:r>
          </a:p>
          <a:p>
            <a:pPr>
              <a:lnSpc>
                <a:spcPct val="90000"/>
              </a:lnSpc>
              <a:buFontTx/>
              <a:buNone/>
            </a:pPr>
            <a:r>
              <a:rPr lang="en-US" dirty="0" smtClean="0">
                <a:solidFill>
                  <a:srgbClr val="000000"/>
                </a:solidFill>
                <a:latin typeface="Calibri" pitchFamily="34" charset="0"/>
                <a:cs typeface="Calibri" pitchFamily="34" charset="0"/>
              </a:rPr>
              <a:t>    Counterfeiting of medicines can apply to both branded and generic products. Generally, counterfeit products may include products with the correct ingredients or with the wrong ingredients, without active ingredients, with in correct quantities of activities ingredients or with fake packaging</a:t>
            </a:r>
            <a:endParaRPr lang="en-US" dirty="0" smtClean="0">
              <a:latin typeface="Calibri" pitchFamily="34" charset="0"/>
              <a:cs typeface="Calibri" pitchFamily="34" charset="0"/>
            </a:endParaRPr>
          </a:p>
          <a:p>
            <a:endParaRPr lang="en-US" dirty="0"/>
          </a:p>
        </p:txBody>
      </p:sp>
    </p:spTree>
    <p:extLst>
      <p:ext uri="{BB962C8B-B14F-4D97-AF65-F5344CB8AC3E}">
        <p14:creationId xmlns:p14="http://schemas.microsoft.com/office/powerpoint/2010/main" val="29273531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Counterfeit Medicines: A Special Case</a:t>
            </a:r>
            <a:endParaRPr lang="en-US" b="1" dirty="0"/>
          </a:p>
        </p:txBody>
      </p:sp>
      <p:sp>
        <p:nvSpPr>
          <p:cNvPr id="3" name="Content Placeholder 2"/>
          <p:cNvSpPr>
            <a:spLocks noGrp="1"/>
          </p:cNvSpPr>
          <p:nvPr>
            <p:ph idx="1"/>
          </p:nvPr>
        </p:nvSpPr>
        <p:spPr/>
        <p:txBody>
          <a:bodyPr/>
          <a:lstStyle/>
          <a:p>
            <a:pPr>
              <a:buFontTx/>
              <a:buNone/>
            </a:pPr>
            <a:r>
              <a:rPr lang="en-US" dirty="0" smtClean="0"/>
              <a:t>“Counterfeit” does not include legal generic versions* of patented medicines: local laws dictate this, consistent within international rules.</a:t>
            </a:r>
          </a:p>
          <a:p>
            <a:pPr>
              <a:buFontTx/>
              <a:buNone/>
            </a:pPr>
            <a:r>
              <a:rPr lang="en-US" dirty="0" smtClean="0"/>
              <a:t>   </a:t>
            </a:r>
            <a:r>
              <a:rPr lang="en-US" sz="2400" dirty="0" smtClean="0"/>
              <a:t>*There are issues about generics in connection with the problem of substandard medicines</a:t>
            </a:r>
          </a:p>
          <a:p>
            <a:endParaRPr lang="en-US" dirty="0"/>
          </a:p>
        </p:txBody>
      </p:sp>
    </p:spTree>
    <p:extLst>
      <p:ext uri="{BB962C8B-B14F-4D97-AF65-F5344CB8AC3E}">
        <p14:creationId xmlns:p14="http://schemas.microsoft.com/office/powerpoint/2010/main" val="2177744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Why are Medicines a Target?</a:t>
            </a:r>
            <a:endParaRPr lang="en-US" b="1" dirty="0"/>
          </a:p>
        </p:txBody>
      </p:sp>
      <p:sp>
        <p:nvSpPr>
          <p:cNvPr id="3" name="Content Placeholder 2"/>
          <p:cNvSpPr>
            <a:spLocks noGrp="1"/>
          </p:cNvSpPr>
          <p:nvPr>
            <p:ph idx="1"/>
          </p:nvPr>
        </p:nvSpPr>
        <p:spPr/>
        <p:txBody>
          <a:bodyPr>
            <a:normAutofit lnSpcReduction="10000"/>
          </a:bodyPr>
          <a:lstStyle/>
          <a:p>
            <a:pPr>
              <a:lnSpc>
                <a:spcPct val="90000"/>
              </a:lnSpc>
              <a:buFontTx/>
              <a:buNone/>
            </a:pPr>
            <a:r>
              <a:rPr lang="en-US" sz="2800" dirty="0" smtClean="0"/>
              <a:t>Medicines represent one of the most regulated sectors of industrial activity. Why do they attract counterfeiters?</a:t>
            </a:r>
          </a:p>
          <a:p>
            <a:pPr lvl="1">
              <a:lnSpc>
                <a:spcPct val="90000"/>
              </a:lnSpc>
              <a:spcAft>
                <a:spcPct val="20000"/>
              </a:spcAft>
            </a:pPr>
            <a:r>
              <a:rPr lang="en-US" sz="2400" dirty="0" smtClean="0"/>
              <a:t>They are a relation to their bulk and a fake can be made relatively cheaply</a:t>
            </a:r>
          </a:p>
          <a:p>
            <a:pPr lvl="1">
              <a:lnSpc>
                <a:spcPct val="90000"/>
              </a:lnSpc>
              <a:spcAft>
                <a:spcPct val="20000"/>
              </a:spcAft>
            </a:pPr>
            <a:r>
              <a:rPr lang="en-US" sz="2400" dirty="0" smtClean="0"/>
              <a:t>Many countries, especially in the developing world are without adequate regulation and enforcement</a:t>
            </a:r>
          </a:p>
          <a:p>
            <a:pPr lvl="1">
              <a:lnSpc>
                <a:spcPct val="90000"/>
              </a:lnSpc>
              <a:spcAft>
                <a:spcPct val="20000"/>
              </a:spcAft>
            </a:pPr>
            <a:r>
              <a:rPr lang="en-US" sz="2400" dirty="0" smtClean="0"/>
              <a:t>Even in the industrialized countries, the risk of prosecution and penalties for counterfeiting are inadequate</a:t>
            </a:r>
          </a:p>
          <a:p>
            <a:pPr lvl="1">
              <a:lnSpc>
                <a:spcPct val="90000"/>
              </a:lnSpc>
            </a:pPr>
            <a:r>
              <a:rPr lang="en-US" sz="2400" dirty="0" smtClean="0"/>
              <a:t>The way in which medicines reach the consumer is also different from other goods:  the end-user has little knowledge of the product</a:t>
            </a:r>
          </a:p>
          <a:p>
            <a:endParaRPr lang="en-US" dirty="0"/>
          </a:p>
        </p:txBody>
      </p:sp>
    </p:spTree>
    <p:extLst>
      <p:ext uri="{BB962C8B-B14F-4D97-AF65-F5344CB8AC3E}">
        <p14:creationId xmlns:p14="http://schemas.microsoft.com/office/powerpoint/2010/main" val="33118126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Pharmaceutical Counterfeiting</a:t>
            </a:r>
            <a:endParaRPr lang="en-US" b="1" dirty="0"/>
          </a:p>
        </p:txBody>
      </p:sp>
      <p:sp>
        <p:nvSpPr>
          <p:cNvPr id="3" name="Content Placeholder 2"/>
          <p:cNvSpPr>
            <a:spLocks noGrp="1"/>
          </p:cNvSpPr>
          <p:nvPr>
            <p:ph idx="1"/>
          </p:nvPr>
        </p:nvSpPr>
        <p:spPr/>
        <p:txBody>
          <a:bodyPr>
            <a:normAutofit fontScale="92500" lnSpcReduction="10000"/>
          </a:bodyPr>
          <a:lstStyle/>
          <a:p>
            <a:pPr>
              <a:lnSpc>
                <a:spcPct val="90000"/>
              </a:lnSpc>
            </a:pPr>
            <a:r>
              <a:rPr lang="en-US" dirty="0" smtClean="0">
                <a:latin typeface="+mj-lt"/>
              </a:rPr>
              <a:t>There is no such thing as a “good quality” counterfeit drug</a:t>
            </a:r>
          </a:p>
          <a:p>
            <a:pPr>
              <a:lnSpc>
                <a:spcPct val="90000"/>
              </a:lnSpc>
            </a:pPr>
            <a:r>
              <a:rPr lang="en-US" dirty="0" smtClean="0">
                <a:latin typeface="+mj-lt"/>
              </a:rPr>
              <a:t>Developing countries are the worst affected because regulatory structure is weaker; useful generics counterfeited</a:t>
            </a:r>
          </a:p>
          <a:p>
            <a:pPr>
              <a:lnSpc>
                <a:spcPct val="90000"/>
              </a:lnSpc>
            </a:pPr>
            <a:r>
              <a:rPr lang="en-US" dirty="0" smtClean="0">
                <a:latin typeface="+mj-lt"/>
              </a:rPr>
              <a:t>Prices vary widely globally, thus counterfeit medical  products are often widely (parallel) traded</a:t>
            </a:r>
          </a:p>
          <a:p>
            <a:pPr>
              <a:lnSpc>
                <a:spcPct val="90000"/>
              </a:lnSpc>
            </a:pPr>
            <a:r>
              <a:rPr lang="en-US" dirty="0" smtClean="0">
                <a:latin typeface="+mj-lt"/>
              </a:rPr>
              <a:t>Counterfeiting is not just a “brand” issue: i.e., generics are more extensively counterfeited – especially in poor regions</a:t>
            </a:r>
          </a:p>
          <a:p>
            <a:endParaRPr lang="en-US" dirty="0"/>
          </a:p>
        </p:txBody>
      </p:sp>
    </p:spTree>
    <p:extLst>
      <p:ext uri="{BB962C8B-B14F-4D97-AF65-F5344CB8AC3E}">
        <p14:creationId xmlns:p14="http://schemas.microsoft.com/office/powerpoint/2010/main" val="4189972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Counterfeit Goods</a:t>
            </a:r>
            <a:endParaRPr lang="en-US" dirty="0"/>
          </a:p>
        </p:txBody>
      </p:sp>
      <p:sp>
        <p:nvSpPr>
          <p:cNvPr id="3" name="Content Placeholder 2"/>
          <p:cNvSpPr>
            <a:spLocks noGrp="1"/>
          </p:cNvSpPr>
          <p:nvPr>
            <p:ph idx="1"/>
          </p:nvPr>
        </p:nvSpPr>
        <p:spPr/>
        <p:txBody>
          <a:bodyPr>
            <a:normAutofit fontScale="85000" lnSpcReduction="10000"/>
          </a:bodyPr>
          <a:lstStyle/>
          <a:p>
            <a:r>
              <a:rPr lang="en-US" dirty="0"/>
              <a:t>According to the study of Counterfeiting Intelligence Bureau (CIB) of the International Chamber of Commerce (ICC), counterfeit goods make up 5 to 7% of World Trade, however these figures cannot be substantiated due to the secretive nature of the industry.</a:t>
            </a:r>
          </a:p>
          <a:p>
            <a:r>
              <a:rPr lang="en-US" dirty="0"/>
              <a:t>In November 2009, the OECD concluded that the share of counterfeit and pirated goods in world trade had increased from 1.85% in 2000 to 1.95% in 2007. </a:t>
            </a:r>
          </a:p>
          <a:p>
            <a:r>
              <a:rPr lang="en-US" dirty="0"/>
              <a:t>That represents an increase to US$250 billion worldwide.</a:t>
            </a:r>
          </a:p>
          <a:p>
            <a:pPr marL="0" indent="0">
              <a:buNone/>
            </a:pPr>
            <a:endParaRPr lang="en-US" dirty="0"/>
          </a:p>
        </p:txBody>
      </p:sp>
    </p:spTree>
    <p:extLst>
      <p:ext uri="{BB962C8B-B14F-4D97-AF65-F5344CB8AC3E}">
        <p14:creationId xmlns:p14="http://schemas.microsoft.com/office/powerpoint/2010/main" val="1740036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t>Counterfeit Seizures</a:t>
            </a:r>
            <a:endParaRPr lang="en-US" dirty="0"/>
          </a:p>
        </p:txBody>
      </p:sp>
      <p:pic>
        <p:nvPicPr>
          <p:cNvPr id="4" name="Content Placeholder 3" descr="http://cdn.shopify.com/s/files/1/0141/2792/products/Counterfeit-Seizures-European-Borders-PPT-Slide_large.jpg?291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43000" y="1219200"/>
            <a:ext cx="6934200" cy="5181600"/>
          </a:xfrm>
          <a:prstGeom prst="rect">
            <a:avLst/>
          </a:prstGeom>
          <a:noFill/>
          <a:ln>
            <a:noFill/>
          </a:ln>
        </p:spPr>
      </p:pic>
    </p:spTree>
    <p:extLst>
      <p:ext uri="{BB962C8B-B14F-4D97-AF65-F5344CB8AC3E}">
        <p14:creationId xmlns:p14="http://schemas.microsoft.com/office/powerpoint/2010/main" val="200140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Scope of Global Counterfeiting</a:t>
            </a:r>
            <a:endParaRPr lang="en-US" b="1" dirty="0"/>
          </a:p>
        </p:txBody>
      </p:sp>
      <p:sp>
        <p:nvSpPr>
          <p:cNvPr id="3" name="Content Placeholder 2"/>
          <p:cNvSpPr>
            <a:spLocks noGrp="1"/>
          </p:cNvSpPr>
          <p:nvPr>
            <p:ph idx="1"/>
          </p:nvPr>
        </p:nvSpPr>
        <p:spPr/>
        <p:txBody>
          <a:bodyPr>
            <a:normAutofit fontScale="92500" lnSpcReduction="20000"/>
          </a:bodyPr>
          <a:lstStyle/>
          <a:p>
            <a:pPr>
              <a:spcAft>
                <a:spcPct val="40000"/>
              </a:spcAft>
            </a:pPr>
            <a:r>
              <a:rPr lang="en-GB" altLang="zh-CN" dirty="0" smtClean="0">
                <a:ea typeface="宋体" pitchFamily="2" charset="-122"/>
              </a:rPr>
              <a:t>A very high percentage of counterfeit goods originate in China</a:t>
            </a:r>
          </a:p>
          <a:p>
            <a:pPr>
              <a:spcAft>
                <a:spcPct val="40000"/>
              </a:spcAft>
            </a:pPr>
            <a:r>
              <a:rPr lang="en-GB" altLang="zh-CN" dirty="0" smtClean="0">
                <a:ea typeface="宋体" pitchFamily="2" charset="-122"/>
              </a:rPr>
              <a:t>Counterfeit products infiltrate legitimate supply chains</a:t>
            </a:r>
          </a:p>
          <a:p>
            <a:pPr>
              <a:spcAft>
                <a:spcPct val="40000"/>
              </a:spcAft>
            </a:pPr>
            <a:r>
              <a:rPr lang="en-GB" altLang="zh-CN" dirty="0" smtClean="0">
                <a:ea typeface="宋体" pitchFamily="2" charset="-122"/>
              </a:rPr>
              <a:t>New technologies, including the internet, have given counterfeiters access to new channels of distribution</a:t>
            </a:r>
          </a:p>
          <a:p>
            <a:pPr>
              <a:spcAft>
                <a:spcPct val="40000"/>
              </a:spcAft>
            </a:pPr>
            <a:r>
              <a:rPr lang="en-GB" altLang="zh-CN" dirty="0" smtClean="0">
                <a:ea typeface="宋体" pitchFamily="2" charset="-122"/>
              </a:rPr>
              <a:t>Counterfeit products are bought and sold in virtually all economies</a:t>
            </a:r>
            <a:endParaRPr lang="en-US" dirty="0" smtClean="0"/>
          </a:p>
          <a:p>
            <a:endParaRPr lang="en-US" dirty="0"/>
          </a:p>
        </p:txBody>
      </p:sp>
    </p:spTree>
    <p:extLst>
      <p:ext uri="{BB962C8B-B14F-4D97-AF65-F5344CB8AC3E}">
        <p14:creationId xmlns:p14="http://schemas.microsoft.com/office/powerpoint/2010/main" val="1012015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Scope of Global Counterfeiting</a:t>
            </a:r>
            <a:endParaRPr lang="en-US" b="1" dirty="0"/>
          </a:p>
        </p:txBody>
      </p:sp>
      <p:sp>
        <p:nvSpPr>
          <p:cNvPr id="3" name="Content Placeholder 2"/>
          <p:cNvSpPr>
            <a:spLocks noGrp="1"/>
          </p:cNvSpPr>
          <p:nvPr>
            <p:ph idx="1"/>
          </p:nvPr>
        </p:nvSpPr>
        <p:spPr/>
        <p:txBody>
          <a:bodyPr/>
          <a:lstStyle/>
          <a:p>
            <a:pPr>
              <a:lnSpc>
                <a:spcPct val="90000"/>
              </a:lnSpc>
              <a:spcAft>
                <a:spcPct val="30000"/>
              </a:spcAft>
            </a:pPr>
            <a:r>
              <a:rPr lang="en-GB" altLang="zh-CN" dirty="0" smtClean="0">
                <a:ea typeface="宋体" pitchFamily="2" charset="-122"/>
              </a:rPr>
              <a:t>Counterfeiters constantly alter their trafficking routes</a:t>
            </a:r>
          </a:p>
          <a:p>
            <a:pPr>
              <a:lnSpc>
                <a:spcPct val="90000"/>
              </a:lnSpc>
              <a:spcAft>
                <a:spcPct val="30000"/>
              </a:spcAft>
            </a:pPr>
            <a:r>
              <a:rPr lang="en-GB" altLang="zh-CN" dirty="0" smtClean="0">
                <a:ea typeface="宋体" pitchFamily="2" charset="-122"/>
              </a:rPr>
              <a:t>Customs authorities are overwhelmed with the scale and scope of counterfeiting</a:t>
            </a:r>
          </a:p>
          <a:p>
            <a:pPr>
              <a:lnSpc>
                <a:spcPct val="90000"/>
              </a:lnSpc>
              <a:spcAft>
                <a:spcPct val="30000"/>
              </a:spcAft>
            </a:pPr>
            <a:r>
              <a:rPr lang="en-GB" altLang="zh-CN" dirty="0" smtClean="0">
                <a:ea typeface="宋体" pitchFamily="2" charset="-122"/>
              </a:rPr>
              <a:t>Free trade zones are used to ‘sanitize’ manifests as to the origin of counterfeit goods</a:t>
            </a:r>
            <a:r>
              <a:rPr lang="en-GB" altLang="zh-CN" dirty="0" smtClean="0">
                <a:solidFill>
                  <a:srgbClr val="0066CC"/>
                </a:solidFill>
                <a:ea typeface="宋体" pitchFamily="2" charset="-122"/>
              </a:rPr>
              <a:t> </a:t>
            </a:r>
            <a:endParaRPr lang="en-GB" altLang="zh-CN" dirty="0" smtClean="0">
              <a:ea typeface="宋体" pitchFamily="2" charset="-122"/>
            </a:endParaRPr>
          </a:p>
          <a:p>
            <a:pPr>
              <a:lnSpc>
                <a:spcPct val="90000"/>
              </a:lnSpc>
              <a:spcAft>
                <a:spcPct val="30000"/>
              </a:spcAft>
            </a:pPr>
            <a:r>
              <a:rPr lang="en-GB" altLang="zh-CN" dirty="0" smtClean="0">
                <a:ea typeface="宋体" pitchFamily="2" charset="-122"/>
              </a:rPr>
              <a:t>Free ports are transit points that enable counterfeiters to conceal distribution</a:t>
            </a:r>
          </a:p>
          <a:p>
            <a:pPr marL="0" indent="0">
              <a:buNone/>
            </a:pPr>
            <a:endParaRPr lang="en-US" dirty="0"/>
          </a:p>
        </p:txBody>
      </p:sp>
    </p:spTree>
    <p:extLst>
      <p:ext uri="{BB962C8B-B14F-4D97-AF65-F5344CB8AC3E}">
        <p14:creationId xmlns:p14="http://schemas.microsoft.com/office/powerpoint/2010/main" val="2771887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Factors Behind Counterfeiting</a:t>
            </a:r>
            <a:endParaRPr lang="en-US" dirty="0"/>
          </a:p>
        </p:txBody>
      </p:sp>
      <p:sp>
        <p:nvSpPr>
          <p:cNvPr id="3" name="Content Placeholder 2"/>
          <p:cNvSpPr>
            <a:spLocks noGrp="1"/>
          </p:cNvSpPr>
          <p:nvPr>
            <p:ph idx="1"/>
          </p:nvPr>
        </p:nvSpPr>
        <p:spPr/>
        <p:txBody>
          <a:bodyPr>
            <a:normAutofit fontScale="92500" lnSpcReduction="20000"/>
          </a:bodyPr>
          <a:lstStyle/>
          <a:p>
            <a:pPr marL="609600" indent="-609600">
              <a:lnSpc>
                <a:spcPct val="90000"/>
              </a:lnSpc>
              <a:buFontTx/>
              <a:buAutoNum type="arabicPeriod"/>
            </a:pPr>
            <a:r>
              <a:rPr lang="en-US" dirty="0"/>
              <a:t>Freer trade – relaxed border controls</a:t>
            </a:r>
          </a:p>
          <a:p>
            <a:pPr marL="609600" indent="-609600">
              <a:lnSpc>
                <a:spcPct val="90000"/>
              </a:lnSpc>
              <a:buFontTx/>
              <a:buAutoNum type="arabicPeriod"/>
            </a:pPr>
            <a:r>
              <a:rPr lang="en-US" dirty="0"/>
              <a:t>Long distribution chains; parallel trade; trading of pharmaceuticals by brokers as commodities</a:t>
            </a:r>
          </a:p>
          <a:p>
            <a:pPr marL="609600" indent="-609600">
              <a:lnSpc>
                <a:spcPct val="90000"/>
              </a:lnSpc>
              <a:buFontTx/>
              <a:buAutoNum type="arabicPeriod"/>
            </a:pPr>
            <a:r>
              <a:rPr lang="en-US" dirty="0"/>
              <a:t>Economic motive – poverty, and looking for 	“bargain” products</a:t>
            </a:r>
          </a:p>
          <a:p>
            <a:pPr marL="609600" indent="-609600">
              <a:lnSpc>
                <a:spcPct val="90000"/>
              </a:lnSpc>
              <a:buFontTx/>
              <a:buAutoNum type="arabicPeriod"/>
            </a:pPr>
            <a:r>
              <a:rPr lang="en-US" dirty="0"/>
              <a:t>Lax enforcement – low prioritization to 	counterfeits</a:t>
            </a:r>
          </a:p>
          <a:p>
            <a:pPr marL="609600" indent="-609600">
              <a:lnSpc>
                <a:spcPct val="90000"/>
              </a:lnSpc>
              <a:buFontTx/>
              <a:buAutoNum type="arabicPeriod"/>
            </a:pPr>
            <a:r>
              <a:rPr lang="en-US" dirty="0"/>
              <a:t>Loose distribution systems outside pharmacies</a:t>
            </a:r>
          </a:p>
          <a:p>
            <a:pPr marL="609600" indent="-609600">
              <a:lnSpc>
                <a:spcPct val="90000"/>
              </a:lnSpc>
              <a:buFontTx/>
              <a:buAutoNum type="arabicPeriod"/>
            </a:pPr>
            <a:r>
              <a:rPr lang="en-US" dirty="0"/>
              <a:t>New element -- the Internet</a:t>
            </a:r>
          </a:p>
          <a:p>
            <a:pPr marL="609600" indent="-609600">
              <a:lnSpc>
                <a:spcPct val="90000"/>
              </a:lnSpc>
              <a:buFontTx/>
              <a:buAutoNum type="arabicPeriod"/>
            </a:pPr>
            <a:r>
              <a:rPr lang="en-US" dirty="0"/>
              <a:t>Weak intellectual property protection</a:t>
            </a:r>
          </a:p>
          <a:p>
            <a:pPr marL="609600" indent="-609600">
              <a:lnSpc>
                <a:spcPct val="90000"/>
              </a:lnSpc>
              <a:buFontTx/>
              <a:buAutoNum type="arabicPeriod"/>
            </a:pPr>
            <a:r>
              <a:rPr lang="en-US" dirty="0"/>
              <a:t>Not recognized as an international threat</a:t>
            </a:r>
          </a:p>
          <a:p>
            <a:pPr marL="0" indent="0">
              <a:buNone/>
            </a:pPr>
            <a:endParaRPr lang="en-US" dirty="0"/>
          </a:p>
        </p:txBody>
      </p:sp>
    </p:spTree>
    <p:extLst>
      <p:ext uri="{BB962C8B-B14F-4D97-AF65-F5344CB8AC3E}">
        <p14:creationId xmlns:p14="http://schemas.microsoft.com/office/powerpoint/2010/main" val="3332837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Effects on Supply Chain</a:t>
            </a:r>
            <a:endParaRPr lang="en-US" b="1" dirty="0"/>
          </a:p>
        </p:txBody>
      </p:sp>
      <p:sp>
        <p:nvSpPr>
          <p:cNvPr id="3" name="Content Placeholder 2"/>
          <p:cNvSpPr>
            <a:spLocks noGrp="1"/>
          </p:cNvSpPr>
          <p:nvPr>
            <p:ph sz="half" idx="1"/>
          </p:nvPr>
        </p:nvSpPr>
        <p:spPr/>
        <p:txBody>
          <a:bodyPr>
            <a:normAutofit fontScale="92500" lnSpcReduction="10000"/>
          </a:bodyPr>
          <a:lstStyle/>
          <a:p>
            <a:pPr>
              <a:lnSpc>
                <a:spcPct val="90000"/>
              </a:lnSpc>
              <a:spcAft>
                <a:spcPct val="40000"/>
              </a:spcAft>
            </a:pPr>
            <a:r>
              <a:rPr lang="en-US" altLang="ja-JP" dirty="0" smtClean="0">
                <a:ea typeface="ＭＳ Ｐゴシック" pitchFamily="34" charset="-128"/>
              </a:rPr>
              <a:t>Intellectual Property (IP) rights owners require more protection to safeguard their brands. </a:t>
            </a:r>
            <a:endParaRPr lang="en-US" altLang="ja-JP" dirty="0" smtClean="0">
              <a:solidFill>
                <a:srgbClr val="0066CC"/>
              </a:solidFill>
              <a:ea typeface="ＭＳ Ｐゴシック" pitchFamily="34" charset="-128"/>
            </a:endParaRPr>
          </a:p>
          <a:p>
            <a:pPr>
              <a:lnSpc>
                <a:spcPct val="90000"/>
              </a:lnSpc>
              <a:spcAft>
                <a:spcPct val="40000"/>
              </a:spcAft>
            </a:pPr>
            <a:r>
              <a:rPr lang="en-US" altLang="ja-JP" dirty="0" smtClean="0">
                <a:ea typeface="ＭＳ Ｐゴシック" pitchFamily="34" charset="-128"/>
              </a:rPr>
              <a:t>Counterfeiting affects distributors, retailers and other suppliers throughout the distribution chain.</a:t>
            </a:r>
          </a:p>
          <a:p>
            <a:pPr>
              <a:lnSpc>
                <a:spcPct val="90000"/>
              </a:lnSpc>
              <a:spcAft>
                <a:spcPct val="40000"/>
              </a:spcAft>
            </a:pPr>
            <a:r>
              <a:rPr lang="en-US" altLang="ja-JP" dirty="0" smtClean="0">
                <a:ea typeface="ＭＳ Ｐゴシック" pitchFamily="34" charset="-128"/>
              </a:rPr>
              <a:t>The cost of combating counterfeiting is growing.</a:t>
            </a:r>
            <a:endParaRPr lang="en-US" dirty="0" smtClean="0"/>
          </a:p>
          <a:p>
            <a:pPr marL="0" indent="0">
              <a:buNone/>
            </a:pPr>
            <a:endParaRPr lang="en-US" dirty="0"/>
          </a:p>
        </p:txBody>
      </p:sp>
      <p:pic>
        <p:nvPicPr>
          <p:cNvPr id="5" name="Content Placeholder 4" descr="Supply Chain"/>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667250" y="2667794"/>
            <a:ext cx="4000500" cy="23907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670017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Effects on Consumers</a:t>
            </a:r>
            <a:endParaRPr lang="en-US" b="1" dirty="0"/>
          </a:p>
        </p:txBody>
      </p:sp>
      <p:sp>
        <p:nvSpPr>
          <p:cNvPr id="3" name="Content Placeholder 2"/>
          <p:cNvSpPr>
            <a:spLocks noGrp="1"/>
          </p:cNvSpPr>
          <p:nvPr>
            <p:ph idx="1"/>
          </p:nvPr>
        </p:nvSpPr>
        <p:spPr/>
        <p:txBody>
          <a:bodyPr/>
          <a:lstStyle/>
          <a:p>
            <a:pPr>
              <a:spcAft>
                <a:spcPct val="40000"/>
              </a:spcAft>
            </a:pPr>
            <a:r>
              <a:rPr lang="en-GB" altLang="zh-CN" sz="2000" dirty="0" smtClean="0">
                <a:ea typeface="宋体" pitchFamily="2" charset="-122"/>
              </a:rPr>
              <a:t>Consumers are cheated out of quality products and are exposed to health and safety risks</a:t>
            </a:r>
          </a:p>
          <a:p>
            <a:pPr>
              <a:spcAft>
                <a:spcPct val="20000"/>
              </a:spcAft>
            </a:pPr>
            <a:r>
              <a:rPr lang="en-GB" altLang="zh-CN" sz="2000" dirty="0" smtClean="0">
                <a:ea typeface="宋体" pitchFamily="2" charset="-122"/>
              </a:rPr>
              <a:t>Safety issues are prevalent in many sectors, including: </a:t>
            </a:r>
          </a:p>
          <a:p>
            <a:pPr lvl="2">
              <a:spcBef>
                <a:spcPct val="10000"/>
              </a:spcBef>
              <a:buFont typeface="Wingdings" pitchFamily="2" charset="2"/>
              <a:buChar char="ü"/>
            </a:pPr>
            <a:r>
              <a:rPr lang="en-GB" altLang="zh-CN" sz="2000" dirty="0" smtClean="0">
                <a:ea typeface="宋体" pitchFamily="2" charset="-122"/>
              </a:rPr>
              <a:t>Food and beverages</a:t>
            </a:r>
          </a:p>
          <a:p>
            <a:pPr lvl="2">
              <a:buFont typeface="Wingdings" pitchFamily="2" charset="2"/>
              <a:buChar char="ü"/>
            </a:pPr>
            <a:r>
              <a:rPr lang="en-GB" altLang="zh-CN" sz="2000" dirty="0" smtClean="0">
                <a:ea typeface="宋体" pitchFamily="2" charset="-122"/>
              </a:rPr>
              <a:t>Pharmaceuticals </a:t>
            </a:r>
          </a:p>
          <a:p>
            <a:pPr lvl="2">
              <a:buFont typeface="Wingdings" pitchFamily="2" charset="2"/>
              <a:buChar char="ü"/>
            </a:pPr>
            <a:r>
              <a:rPr lang="en-GB" altLang="zh-CN" sz="2000" dirty="0" smtClean="0">
                <a:ea typeface="宋体" pitchFamily="2" charset="-122"/>
              </a:rPr>
              <a:t>Automotive and machinery </a:t>
            </a:r>
          </a:p>
          <a:p>
            <a:pPr lvl="2">
              <a:buFont typeface="Wingdings" pitchFamily="2" charset="2"/>
              <a:buChar char="ü"/>
            </a:pPr>
            <a:r>
              <a:rPr lang="en-GB" altLang="zh-CN" sz="2000" dirty="0" smtClean="0">
                <a:ea typeface="宋体" pitchFamily="2" charset="-122"/>
              </a:rPr>
              <a:t>Electrical components, including: </a:t>
            </a:r>
          </a:p>
          <a:p>
            <a:pPr lvl="4">
              <a:buFontTx/>
              <a:buChar char="•"/>
            </a:pPr>
            <a:r>
              <a:rPr lang="en-GB" altLang="zh-CN" dirty="0" smtClean="0">
                <a:ea typeface="宋体" pitchFamily="2" charset="-122"/>
              </a:rPr>
              <a:t>Relays and contacts</a:t>
            </a:r>
          </a:p>
          <a:p>
            <a:pPr lvl="4">
              <a:buFontTx/>
              <a:buChar char="•"/>
            </a:pPr>
            <a:r>
              <a:rPr lang="en-GB" altLang="zh-CN" dirty="0" smtClean="0">
                <a:ea typeface="宋体" pitchFamily="2" charset="-122"/>
              </a:rPr>
              <a:t>Timers, circuit breakers and fuses and</a:t>
            </a:r>
          </a:p>
          <a:p>
            <a:pPr lvl="4">
              <a:spcAft>
                <a:spcPct val="40000"/>
              </a:spcAft>
              <a:buFontTx/>
              <a:buChar char="•"/>
            </a:pPr>
            <a:r>
              <a:rPr lang="en-GB" altLang="zh-CN" dirty="0" smtClean="0">
                <a:ea typeface="宋体" pitchFamily="2" charset="-122"/>
              </a:rPr>
              <a:t>Wiring accessories and batteries</a:t>
            </a:r>
            <a:endParaRPr lang="en-GB" altLang="zh-CN" sz="1800" dirty="0" smtClean="0">
              <a:ea typeface="宋体" pitchFamily="2" charset="-122"/>
            </a:endParaRPr>
          </a:p>
          <a:p>
            <a:r>
              <a:rPr lang="en-GB" altLang="zh-CN" sz="2000" dirty="0" smtClean="0">
                <a:ea typeface="宋体" pitchFamily="2" charset="-122"/>
              </a:rPr>
              <a:t>Substandard items can cause property damage, illness, injury and death</a:t>
            </a:r>
            <a:endParaRPr lang="en-US" sz="2000" dirty="0" smtClean="0">
              <a:ea typeface="宋体" pitchFamily="2" charset="-122"/>
            </a:endParaRPr>
          </a:p>
          <a:p>
            <a:pPr marL="0" indent="0">
              <a:buNone/>
            </a:pPr>
            <a:endParaRPr lang="en-US" dirty="0"/>
          </a:p>
        </p:txBody>
      </p:sp>
    </p:spTree>
    <p:extLst>
      <p:ext uri="{BB962C8B-B14F-4D97-AF65-F5344CB8AC3E}">
        <p14:creationId xmlns:p14="http://schemas.microsoft.com/office/powerpoint/2010/main" val="22091073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TotalTime>
  <Words>1744</Words>
  <Application>Microsoft Office PowerPoint</Application>
  <PresentationFormat>On-screen Show (4:3)</PresentationFormat>
  <Paragraphs>110</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Scope of Global Counterfeiting</vt:lpstr>
      <vt:lpstr>Counterfeit Goods</vt:lpstr>
      <vt:lpstr>Counterfeit Goods</vt:lpstr>
      <vt:lpstr>Counterfeit Seizures</vt:lpstr>
      <vt:lpstr>Scope of Global Counterfeiting</vt:lpstr>
      <vt:lpstr>Scope of Global Counterfeiting</vt:lpstr>
      <vt:lpstr>Factors Behind Counterfeiting</vt:lpstr>
      <vt:lpstr>Effects on Supply Chain</vt:lpstr>
      <vt:lpstr>Effects on Consumers</vt:lpstr>
      <vt:lpstr>Intellectual Property</vt:lpstr>
      <vt:lpstr>Ordinary Items Now Counterfeited</vt:lpstr>
      <vt:lpstr>Perfume</vt:lpstr>
      <vt:lpstr>Shampoo</vt:lpstr>
      <vt:lpstr>Honey</vt:lpstr>
      <vt:lpstr>Toothpaste</vt:lpstr>
      <vt:lpstr>Maple Syrup</vt:lpstr>
      <vt:lpstr>Baby Formula</vt:lpstr>
      <vt:lpstr>Sunscreen</vt:lpstr>
      <vt:lpstr>Counterfeit Medicines: A Special Case</vt:lpstr>
      <vt:lpstr>Counterfeit Medicines: A Special Case</vt:lpstr>
      <vt:lpstr>Counterfeit Medicines: A Special Case</vt:lpstr>
      <vt:lpstr>Why are Medicines a Target?</vt:lpstr>
      <vt:lpstr>Pharmaceutical Counterfeiting</vt:lpstr>
    </vt:vector>
  </TitlesOfParts>
  <Company>College of Business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Reed, Maggie</dc:creator>
  <cp:lastModifiedBy>Reed, Maggie</cp:lastModifiedBy>
  <cp:revision>6</cp:revision>
  <cp:lastPrinted>2012-06-06T17:12:00Z</cp:lastPrinted>
  <dcterms:created xsi:type="dcterms:W3CDTF">2012-06-05T18:45:48Z</dcterms:created>
  <dcterms:modified xsi:type="dcterms:W3CDTF">2013-04-05T21:19:39Z</dcterms:modified>
</cp:coreProperties>
</file>