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72" r:id="rId3"/>
    <p:sldId id="273" r:id="rId4"/>
    <p:sldId id="275" r:id="rId5"/>
    <p:sldId id="274" r:id="rId6"/>
    <p:sldId id="276" r:id="rId7"/>
    <p:sldId id="278" r:id="rId8"/>
    <p:sldId id="279" r:id="rId9"/>
    <p:sldId id="288" r:id="rId10"/>
    <p:sldId id="267" r:id="rId11"/>
    <p:sldId id="266" r:id="rId12"/>
    <p:sldId id="259" r:id="rId13"/>
    <p:sldId id="289" r:id="rId14"/>
    <p:sldId id="260" r:id="rId15"/>
    <p:sldId id="261" r:id="rId16"/>
    <p:sldId id="262" r:id="rId17"/>
    <p:sldId id="268" r:id="rId18"/>
    <p:sldId id="269" r:id="rId19"/>
    <p:sldId id="280" r:id="rId20"/>
    <p:sldId id="281" r:id="rId21"/>
    <p:sldId id="282" r:id="rId22"/>
    <p:sldId id="283" r:id="rId23"/>
    <p:sldId id="284" r:id="rId24"/>
    <p:sldId id="285"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sorterViewPr>
    <p:cViewPr>
      <p:scale>
        <a:sx n="100" d="100"/>
        <a:sy n="100" d="100"/>
      </p:scale>
      <p:origin x="0" y="39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40741-0E0D-476C-AA82-399EE970FF24}"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2763946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40741-0E0D-476C-AA82-399EE970FF24}"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168370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40741-0E0D-476C-AA82-399EE970FF24}"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297994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40741-0E0D-476C-AA82-399EE970FF24}"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86804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40741-0E0D-476C-AA82-399EE970FF24}"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379995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40741-0E0D-476C-AA82-399EE970FF24}" type="datetimeFigureOut">
              <a:rPr lang="en-US" smtClean="0"/>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397205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40741-0E0D-476C-AA82-399EE970FF24}" type="datetimeFigureOut">
              <a:rPr lang="en-US" smtClean="0"/>
              <a:t>4/5/2013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60431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40741-0E0D-476C-AA82-399EE970FF24}" type="datetimeFigureOut">
              <a:rPr lang="en-US" smtClean="0"/>
              <a:t>4/5/2013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192754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40741-0E0D-476C-AA82-399EE970FF24}" type="datetimeFigureOut">
              <a:rPr lang="en-US" smtClean="0"/>
              <a:t>4/5/2013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370066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40741-0E0D-476C-AA82-399EE970FF24}" type="datetimeFigureOut">
              <a:rPr lang="en-US" smtClean="0"/>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269908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40741-0E0D-476C-AA82-399EE970FF24}" type="datetimeFigureOut">
              <a:rPr lang="en-US" smtClean="0"/>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D51C34-1731-43F5-9B18-31D1414DC846}" type="slidenum">
              <a:rPr lang="en-US" smtClean="0"/>
              <a:t>‹#›</a:t>
            </a:fld>
            <a:endParaRPr lang="en-US"/>
          </a:p>
        </p:txBody>
      </p:sp>
    </p:spTree>
    <p:extLst>
      <p:ext uri="{BB962C8B-B14F-4D97-AF65-F5344CB8AC3E}">
        <p14:creationId xmlns:p14="http://schemas.microsoft.com/office/powerpoint/2010/main" val="260002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40741-0E0D-476C-AA82-399EE970FF24}" type="datetimeFigureOut">
              <a:rPr lang="en-US" smtClean="0"/>
              <a:t>4/5/2013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51C34-1731-43F5-9B18-31D1414DC846}" type="slidenum">
              <a:rPr lang="en-US" smtClean="0"/>
              <a:t>‹#›</a:t>
            </a:fld>
            <a:endParaRPr lang="en-US"/>
          </a:p>
        </p:txBody>
      </p:sp>
    </p:spTree>
    <p:extLst>
      <p:ext uri="{BB962C8B-B14F-4D97-AF65-F5344CB8AC3E}">
        <p14:creationId xmlns:p14="http://schemas.microsoft.com/office/powerpoint/2010/main" val="4047488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The Western Focus on Bribery</a:t>
            </a:r>
            <a:endParaRPr lang="en-US" b="1" dirty="0">
              <a:solidFill>
                <a:schemeClr val="accent2"/>
              </a:solidFill>
            </a:endParaRPr>
          </a:p>
        </p:txBody>
      </p:sp>
      <p:sp>
        <p:nvSpPr>
          <p:cNvPr id="3" name="Content Placeholder 2"/>
          <p:cNvSpPr>
            <a:spLocks noGrp="1"/>
          </p:cNvSpPr>
          <p:nvPr>
            <p:ph idx="1"/>
          </p:nvPr>
        </p:nvSpPr>
        <p:spPr/>
        <p:txBody>
          <a:bodyPr>
            <a:normAutofit fontScale="92500" lnSpcReduction="20000"/>
          </a:bodyPr>
          <a:lstStyle/>
          <a:p>
            <a:r>
              <a:rPr lang="en-US" dirty="0" smtClean="0"/>
              <a:t>1970s, bribery became a national issue with public disclosure of political payoffs to foreign recipients by U.S. firms.</a:t>
            </a:r>
          </a:p>
          <a:p>
            <a:r>
              <a:rPr lang="en-US" dirty="0" smtClean="0"/>
              <a:t>The decision to pay a bribe creates a major conflict between what is ethical and proper and what is profitable and sometimes necessary for business.</a:t>
            </a:r>
          </a:p>
          <a:p>
            <a:r>
              <a:rPr lang="en-US" dirty="0" smtClean="0"/>
              <a:t>OECD Convention on combating the bribery of foreign public officials in international business transactions.</a:t>
            </a:r>
          </a:p>
          <a:p>
            <a:r>
              <a:rPr lang="en-US" dirty="0" smtClean="0"/>
              <a:t>Transparency International (TI)</a:t>
            </a:r>
            <a:endParaRPr lang="en-US" dirty="0"/>
          </a:p>
        </p:txBody>
      </p:sp>
    </p:spTree>
    <p:extLst>
      <p:ext uri="{BB962C8B-B14F-4D97-AF65-F5344CB8AC3E}">
        <p14:creationId xmlns:p14="http://schemas.microsoft.com/office/powerpoint/2010/main" val="2559734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solidFill>
              </a:rPr>
              <a:t>Foreign Corrupt Practices Act (FCPA</a:t>
            </a:r>
            <a:r>
              <a:rPr lang="en-US" dirty="0" smtClean="0">
                <a:solidFill>
                  <a:schemeClr val="accent2"/>
                </a:solidFill>
              </a:rPr>
              <a:t>)</a:t>
            </a:r>
            <a:endParaRPr lang="en-US" dirty="0">
              <a:solidFill>
                <a:schemeClr val="accent2"/>
              </a:solidFill>
            </a:endParaRP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marL="282575" lvl="1" indent="0">
              <a:lnSpc>
                <a:spcPct val="90000"/>
              </a:lnSpc>
              <a:buNone/>
            </a:pPr>
            <a:r>
              <a:rPr lang="en-US" sz="3000" dirty="0" smtClean="0"/>
              <a:t>Enacted by Congress in 1977 and amended in 1988, which forbids individuals as well as businesses and their respective officers, directors, employees, or any stockholders acting on their behalf, from paying money or anything of value to a foreign official in order to influence any act or decision of such official in violation of his lawful duty.</a:t>
            </a:r>
            <a:r>
              <a:rPr lang="en-US" sz="3000" dirty="0"/>
              <a:t> </a:t>
            </a:r>
            <a:r>
              <a:rPr lang="en-US" sz="3000" dirty="0" smtClean="0"/>
              <a:t>This i</a:t>
            </a:r>
            <a:r>
              <a:rPr lang="en-US" dirty="0" smtClean="0"/>
              <a:t>ncludes </a:t>
            </a:r>
            <a:r>
              <a:rPr lang="en-US" dirty="0"/>
              <a:t>such tactics </a:t>
            </a:r>
            <a:r>
              <a:rPr lang="en-US" dirty="0" smtClean="0"/>
              <a:t>as “</a:t>
            </a:r>
            <a:r>
              <a:rPr lang="en-US" dirty="0"/>
              <a:t>Entertainment” </a:t>
            </a:r>
            <a:r>
              <a:rPr lang="en-US" dirty="0" smtClean="0"/>
              <a:t>expenses and “</a:t>
            </a:r>
            <a:r>
              <a:rPr lang="en-US" dirty="0"/>
              <a:t>Consulting” </a:t>
            </a:r>
            <a:r>
              <a:rPr lang="en-US" dirty="0" smtClean="0"/>
              <a:t>fees.</a:t>
            </a:r>
            <a:endParaRPr lang="en-US" dirty="0"/>
          </a:p>
          <a:p>
            <a:pPr>
              <a:lnSpc>
                <a:spcPct val="90000"/>
              </a:lnSpc>
            </a:pPr>
            <a:endParaRPr lang="en-US" sz="3000" dirty="0" smtClean="0"/>
          </a:p>
          <a:p>
            <a:pPr>
              <a:lnSpc>
                <a:spcPct val="90000"/>
              </a:lnSpc>
            </a:pPr>
            <a:r>
              <a:rPr lang="en-US" sz="3000" dirty="0" smtClean="0"/>
              <a:t>Imposes </a:t>
            </a:r>
            <a:r>
              <a:rPr lang="en-US" sz="3000" dirty="0"/>
              <a:t>certain recordkeeping requirements on issuers and subsidiaries:</a:t>
            </a:r>
          </a:p>
          <a:p>
            <a:pPr lvl="1">
              <a:lnSpc>
                <a:spcPct val="90000"/>
              </a:lnSpc>
            </a:pPr>
            <a:r>
              <a:rPr lang="en-US" sz="3000" dirty="0">
                <a:cs typeface="Arial" charset="0"/>
              </a:rPr>
              <a:t>Books and records must, in reasonable detail, accurately reflect the transaction</a:t>
            </a:r>
          </a:p>
          <a:p>
            <a:pPr lvl="1">
              <a:lnSpc>
                <a:spcPct val="90000"/>
              </a:lnSpc>
            </a:pPr>
            <a:r>
              <a:rPr lang="en-US" sz="3000" dirty="0">
                <a:cs typeface="Arial" charset="0"/>
              </a:rPr>
              <a:t>Internal controls must provide reasonable assurances that transactions are authorized, and assets are kept track of and </a:t>
            </a:r>
            <a:r>
              <a:rPr lang="en-US" sz="3000" dirty="0" smtClean="0">
                <a:cs typeface="Arial" charset="0"/>
              </a:rPr>
              <a:t>protected</a:t>
            </a:r>
          </a:p>
          <a:p>
            <a:pPr lvl="1">
              <a:lnSpc>
                <a:spcPct val="90000"/>
              </a:lnSpc>
            </a:pPr>
            <a:endParaRPr lang="en-US" sz="3000" dirty="0">
              <a:cs typeface="Arial" charset="0"/>
            </a:endParaRPr>
          </a:p>
          <a:p>
            <a:pPr marL="457200" lvl="1" indent="0">
              <a:lnSpc>
                <a:spcPct val="90000"/>
              </a:lnSpc>
              <a:buNone/>
            </a:pPr>
            <a:endParaRPr lang="en-US" sz="3000" dirty="0">
              <a:cs typeface="Arial" charset="0"/>
            </a:endParaRPr>
          </a:p>
          <a:p>
            <a:endParaRPr lang="en-US" dirty="0" smtClean="0"/>
          </a:p>
          <a:p>
            <a:endParaRPr lang="en-US" dirty="0"/>
          </a:p>
        </p:txBody>
      </p:sp>
    </p:spTree>
    <p:extLst>
      <p:ext uri="{BB962C8B-B14F-4D97-AF65-F5344CB8AC3E}">
        <p14:creationId xmlns:p14="http://schemas.microsoft.com/office/powerpoint/2010/main" val="4100218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BELS</a:t>
            </a:r>
            <a:endParaRPr lang="en-US" dirty="0">
              <a:solidFill>
                <a:schemeClr val="accent2"/>
              </a:solidFill>
            </a:endParaRPr>
          </a:p>
        </p:txBody>
      </p:sp>
      <p:sp>
        <p:nvSpPr>
          <p:cNvPr id="3" name="Content Placeholder 2"/>
          <p:cNvSpPr>
            <a:spLocks noGrp="1"/>
          </p:cNvSpPr>
          <p:nvPr>
            <p:ph idx="1"/>
          </p:nvPr>
        </p:nvSpPr>
        <p:spPr/>
        <p:txBody>
          <a:bodyPr>
            <a:normAutofit fontScale="85000" lnSpcReduction="20000"/>
          </a:bodyPr>
          <a:lstStyle/>
          <a:p>
            <a:pPr>
              <a:lnSpc>
                <a:spcPct val="80000"/>
              </a:lnSpc>
            </a:pPr>
            <a:r>
              <a:rPr lang="en-US" b="1" dirty="0" smtClean="0">
                <a:solidFill>
                  <a:srgbClr val="FF9900"/>
                </a:solidFill>
              </a:rPr>
              <a:t>Bribery</a:t>
            </a:r>
            <a:r>
              <a:rPr lang="en-US" dirty="0" smtClean="0"/>
              <a:t>: voluntarily offered payment by someone seeking unlawful advantage.</a:t>
            </a:r>
          </a:p>
          <a:p>
            <a:pPr>
              <a:lnSpc>
                <a:spcPct val="80000"/>
              </a:lnSpc>
            </a:pPr>
            <a:endParaRPr lang="en-US" dirty="0" smtClean="0"/>
          </a:p>
          <a:p>
            <a:pPr>
              <a:lnSpc>
                <a:spcPct val="80000"/>
              </a:lnSpc>
            </a:pPr>
            <a:r>
              <a:rPr lang="en-US" b="1" dirty="0" smtClean="0">
                <a:solidFill>
                  <a:srgbClr val="FF9900"/>
                </a:solidFill>
              </a:rPr>
              <a:t>Extortion</a:t>
            </a:r>
            <a:r>
              <a:rPr lang="en-US" dirty="0" smtClean="0"/>
              <a:t>: payments which are extracted under duress by someone in authority from a person seeking only what they are lawfully entitled to.</a:t>
            </a:r>
          </a:p>
          <a:p>
            <a:pPr>
              <a:lnSpc>
                <a:spcPct val="80000"/>
              </a:lnSpc>
            </a:pPr>
            <a:endParaRPr lang="en-US" b="1" dirty="0" smtClean="0"/>
          </a:p>
          <a:p>
            <a:pPr>
              <a:lnSpc>
                <a:spcPct val="80000"/>
              </a:lnSpc>
            </a:pPr>
            <a:r>
              <a:rPr lang="en-US" b="1" dirty="0" smtClean="0">
                <a:solidFill>
                  <a:srgbClr val="FF9900"/>
                </a:solidFill>
              </a:rPr>
              <a:t>Lubrication</a:t>
            </a:r>
            <a:r>
              <a:rPr lang="en-US" dirty="0" smtClean="0"/>
              <a:t>: a relatively small sum of cash, a gift, or a service given to a low-ranking official in a country where such offerings are not prohibited by law.</a:t>
            </a:r>
          </a:p>
          <a:p>
            <a:pPr>
              <a:lnSpc>
                <a:spcPct val="80000"/>
              </a:lnSpc>
            </a:pPr>
            <a:endParaRPr lang="en-US" b="1" dirty="0" smtClean="0"/>
          </a:p>
          <a:p>
            <a:pPr>
              <a:lnSpc>
                <a:spcPct val="80000"/>
              </a:lnSpc>
            </a:pPr>
            <a:r>
              <a:rPr lang="en-US" b="1" dirty="0" smtClean="0">
                <a:solidFill>
                  <a:srgbClr val="FF9900"/>
                </a:solidFill>
              </a:rPr>
              <a:t>Subornation</a:t>
            </a:r>
            <a:r>
              <a:rPr lang="en-US" dirty="0" smtClean="0"/>
              <a:t>: large sums of money, frequently not properly accounted for, designed to entice an official to commit an illegal act on behalf of the one offering the bribe.</a:t>
            </a:r>
          </a:p>
          <a:p>
            <a:endParaRPr lang="en-US" dirty="0"/>
          </a:p>
        </p:txBody>
      </p:sp>
    </p:spTree>
    <p:extLst>
      <p:ext uri="{BB962C8B-B14F-4D97-AF65-F5344CB8AC3E}">
        <p14:creationId xmlns:p14="http://schemas.microsoft.com/office/powerpoint/2010/main" val="146707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b="1" dirty="0" smtClean="0">
                <a:solidFill>
                  <a:schemeClr val="accent2"/>
                </a:solidFill>
              </a:rPr>
              <a:t>Examples</a:t>
            </a:r>
            <a:endParaRPr lang="en-US" b="1" dirty="0">
              <a:solidFill>
                <a:schemeClr val="accent2"/>
              </a:solidFill>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lnSpc>
                <a:spcPct val="90000"/>
              </a:lnSpc>
            </a:pPr>
            <a:r>
              <a:rPr lang="en-US" u="sng" dirty="0" smtClean="0">
                <a:solidFill>
                  <a:srgbClr val="0070C0"/>
                </a:solidFill>
              </a:rPr>
              <a:t>Schering-Plough</a:t>
            </a:r>
            <a:r>
              <a:rPr lang="en-US" dirty="0" smtClean="0"/>
              <a:t> – Its Polish subsidiary made payments to a Polish charitable organization whose head was the director of a Polish governmental body that provided funds to, and influenced the purchase of drugs by, Polish hospitals.</a:t>
            </a:r>
          </a:p>
          <a:p>
            <a:pPr marL="0" indent="0">
              <a:lnSpc>
                <a:spcPct val="90000"/>
              </a:lnSpc>
              <a:buNone/>
            </a:pPr>
            <a:endParaRPr lang="en-US" dirty="0" smtClean="0"/>
          </a:p>
          <a:p>
            <a:pPr>
              <a:lnSpc>
                <a:spcPct val="90000"/>
              </a:lnSpc>
            </a:pPr>
            <a:r>
              <a:rPr lang="en-US" u="sng" dirty="0" smtClean="0">
                <a:solidFill>
                  <a:srgbClr val="0070C0"/>
                </a:solidFill>
              </a:rPr>
              <a:t>Electronic Data Systems (EDS)</a:t>
            </a:r>
            <a:r>
              <a:rPr lang="en-US" dirty="0" smtClean="0"/>
              <a:t> – Two firms partially owned by the Indian Government retained a second-level Indian subsidiary of EDS for management consulting services.  The subsidiary paid bribes to employees of the partially owned Indian companies to retain the business.</a:t>
            </a:r>
          </a:p>
          <a:p>
            <a:endParaRPr lang="en-US" dirty="0"/>
          </a:p>
        </p:txBody>
      </p:sp>
    </p:spTree>
    <p:extLst>
      <p:ext uri="{BB962C8B-B14F-4D97-AF65-F5344CB8AC3E}">
        <p14:creationId xmlns:p14="http://schemas.microsoft.com/office/powerpoint/2010/main" val="4103498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Examples</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0070C0"/>
                </a:solidFill>
              </a:rPr>
              <a:t>The Shell Group </a:t>
            </a:r>
            <a:r>
              <a:rPr lang="en-US" dirty="0"/>
              <a:t>operates in more than 130 countries.  They frequently face demands for “facilitation payments” from junior officials, and for “bribes” from more senior people. </a:t>
            </a:r>
          </a:p>
          <a:p>
            <a:r>
              <a:rPr lang="en-US" dirty="0"/>
              <a:t>Shell has a clear anticorruption policy: it does not sanction giving or receiving any type of bribery or illegal payment; an employee who is found to have done so is instantly fired and prosecuted. </a:t>
            </a:r>
          </a:p>
          <a:p>
            <a:endParaRPr lang="en-US" dirty="0"/>
          </a:p>
        </p:txBody>
      </p:sp>
    </p:spTree>
    <p:extLst>
      <p:ext uri="{BB962C8B-B14F-4D97-AF65-F5344CB8AC3E}">
        <p14:creationId xmlns:p14="http://schemas.microsoft.com/office/powerpoint/2010/main" val="6379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EXCEPTIONS / DEFENSES</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“Grease Payments” – for routine government actions – licenses, permits</a:t>
            </a:r>
          </a:p>
          <a:p>
            <a:r>
              <a:rPr lang="en-US" dirty="0" smtClean="0"/>
              <a:t>Payment is legal under written law of foreign country – statutes, regulations, written decisional law</a:t>
            </a:r>
          </a:p>
          <a:p>
            <a:r>
              <a:rPr lang="en-US" dirty="0" smtClean="0"/>
              <a:t>Reasonable and bona fide expenditure relating to promotion of products or services or the execution or performance of contract</a:t>
            </a:r>
            <a:endParaRPr lang="en-US" dirty="0"/>
          </a:p>
        </p:txBody>
      </p:sp>
    </p:spTree>
    <p:extLst>
      <p:ext uri="{BB962C8B-B14F-4D97-AF65-F5344CB8AC3E}">
        <p14:creationId xmlns:p14="http://schemas.microsoft.com/office/powerpoint/2010/main" val="4006410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CONSEQUENCES</a:t>
            </a:r>
            <a:endParaRPr lang="en-US" dirty="0">
              <a:solidFill>
                <a:schemeClr val="accent2"/>
              </a:solidFill>
            </a:endParaRPr>
          </a:p>
        </p:txBody>
      </p:sp>
      <p:sp>
        <p:nvSpPr>
          <p:cNvPr id="3" name="Content Placeholder 2"/>
          <p:cNvSpPr>
            <a:spLocks noGrp="1"/>
          </p:cNvSpPr>
          <p:nvPr>
            <p:ph idx="1"/>
          </p:nvPr>
        </p:nvSpPr>
        <p:spPr/>
        <p:txBody>
          <a:bodyPr>
            <a:normAutofit lnSpcReduction="10000"/>
          </a:bodyPr>
          <a:lstStyle/>
          <a:p>
            <a:pPr>
              <a:lnSpc>
                <a:spcPct val="80000"/>
              </a:lnSpc>
            </a:pPr>
            <a:r>
              <a:rPr lang="en-US" dirty="0" smtClean="0"/>
              <a:t>Incarceration – up to 5 years</a:t>
            </a:r>
          </a:p>
          <a:p>
            <a:pPr>
              <a:lnSpc>
                <a:spcPct val="80000"/>
              </a:lnSpc>
            </a:pPr>
            <a:r>
              <a:rPr lang="en-US" dirty="0" smtClean="0"/>
              <a:t>Fines</a:t>
            </a:r>
          </a:p>
          <a:p>
            <a:pPr>
              <a:lnSpc>
                <a:spcPct val="80000"/>
              </a:lnSpc>
            </a:pPr>
            <a:r>
              <a:rPr lang="en-US" dirty="0" smtClean="0"/>
              <a:t>Disgorgement of benefits</a:t>
            </a:r>
          </a:p>
          <a:p>
            <a:pPr>
              <a:lnSpc>
                <a:spcPct val="80000"/>
              </a:lnSpc>
            </a:pPr>
            <a:r>
              <a:rPr lang="en-US" dirty="0" smtClean="0"/>
              <a:t>Debarment</a:t>
            </a:r>
          </a:p>
          <a:p>
            <a:pPr>
              <a:lnSpc>
                <a:spcPct val="80000"/>
              </a:lnSpc>
            </a:pPr>
            <a:r>
              <a:rPr lang="en-US" dirty="0" smtClean="0"/>
              <a:t>Independent Monitors – Compliance Programs</a:t>
            </a:r>
          </a:p>
          <a:p>
            <a:pPr>
              <a:lnSpc>
                <a:spcPct val="80000"/>
              </a:lnSpc>
            </a:pPr>
            <a:r>
              <a:rPr lang="en-US" dirty="0" smtClean="0"/>
              <a:t>Employees, officers and directors may not be indemnified</a:t>
            </a:r>
          </a:p>
          <a:p>
            <a:pPr>
              <a:lnSpc>
                <a:spcPct val="80000"/>
              </a:lnSpc>
            </a:pPr>
            <a:r>
              <a:rPr lang="en-US" dirty="0" smtClean="0"/>
              <a:t>Successor liability</a:t>
            </a:r>
          </a:p>
          <a:p>
            <a:pPr>
              <a:lnSpc>
                <a:spcPct val="80000"/>
              </a:lnSpc>
            </a:pPr>
            <a:r>
              <a:rPr lang="en-US" dirty="0" smtClean="0"/>
              <a:t>SEC / IRS issues</a:t>
            </a:r>
          </a:p>
          <a:p>
            <a:endParaRPr lang="en-US" dirty="0"/>
          </a:p>
        </p:txBody>
      </p:sp>
    </p:spTree>
    <p:extLst>
      <p:ext uri="{BB962C8B-B14F-4D97-AF65-F5344CB8AC3E}">
        <p14:creationId xmlns:p14="http://schemas.microsoft.com/office/powerpoint/2010/main" val="2013340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RISK AREAS</a:t>
            </a:r>
            <a:endParaRPr lang="en-US" b="1" dirty="0">
              <a:solidFill>
                <a:schemeClr val="accent2"/>
              </a:solidFill>
            </a:endParaRPr>
          </a:p>
        </p:txBody>
      </p:sp>
      <p:sp>
        <p:nvSpPr>
          <p:cNvPr id="3" name="Content Placeholder 2"/>
          <p:cNvSpPr>
            <a:spLocks noGrp="1"/>
          </p:cNvSpPr>
          <p:nvPr>
            <p:ph idx="1"/>
          </p:nvPr>
        </p:nvSpPr>
        <p:spPr/>
        <p:txBody>
          <a:bodyPr>
            <a:normAutofit fontScale="92500" lnSpcReduction="10000"/>
          </a:bodyPr>
          <a:lstStyle/>
          <a:p>
            <a:r>
              <a:rPr lang="en-US" dirty="0" smtClean="0"/>
              <a:t>Foreign business</a:t>
            </a:r>
          </a:p>
          <a:p>
            <a:r>
              <a:rPr lang="en-US" dirty="0" smtClean="0"/>
              <a:t>High risk countries</a:t>
            </a:r>
          </a:p>
          <a:p>
            <a:r>
              <a:rPr lang="en-US" dirty="0" smtClean="0"/>
              <a:t>Business contacts with entities in which relatives or political associates of Government officials are employed or have an ownership interest</a:t>
            </a:r>
          </a:p>
          <a:p>
            <a:r>
              <a:rPr lang="en-US" dirty="0" smtClean="0"/>
              <a:t>Negative background information</a:t>
            </a:r>
          </a:p>
          <a:p>
            <a:r>
              <a:rPr lang="en-US" dirty="0" smtClean="0"/>
              <a:t>High commissions / consulting payments</a:t>
            </a:r>
          </a:p>
          <a:p>
            <a:r>
              <a:rPr lang="en-US" dirty="0" smtClean="0"/>
              <a:t>Cash payments</a:t>
            </a:r>
          </a:p>
          <a:p>
            <a:r>
              <a:rPr lang="en-US" dirty="0" smtClean="0"/>
              <a:t>Convoluted payments</a:t>
            </a:r>
            <a:endParaRPr lang="en-US" dirty="0"/>
          </a:p>
        </p:txBody>
      </p:sp>
    </p:spTree>
    <p:extLst>
      <p:ext uri="{BB962C8B-B14F-4D97-AF65-F5344CB8AC3E}">
        <p14:creationId xmlns:p14="http://schemas.microsoft.com/office/powerpoint/2010/main" val="3984379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Other Issues</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Illegal for companies to pay bribes to officials, candidates or political parties</a:t>
            </a:r>
          </a:p>
          <a:p>
            <a:r>
              <a:rPr lang="en-US" dirty="0" smtClean="0"/>
              <a:t>Penalties can arise</a:t>
            </a:r>
          </a:p>
          <a:p>
            <a:r>
              <a:rPr lang="en-US" dirty="0" smtClean="0"/>
              <a:t>Issue of cultural acceptance</a:t>
            </a:r>
          </a:p>
          <a:p>
            <a:r>
              <a:rPr lang="en-US" dirty="0" smtClean="0"/>
              <a:t>Country’s definition of term “illegal”</a:t>
            </a:r>
          </a:p>
          <a:p>
            <a:endParaRPr lang="en-US" dirty="0"/>
          </a:p>
        </p:txBody>
      </p:sp>
    </p:spTree>
    <p:extLst>
      <p:ext uri="{BB962C8B-B14F-4D97-AF65-F5344CB8AC3E}">
        <p14:creationId xmlns:p14="http://schemas.microsoft.com/office/powerpoint/2010/main" val="336487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Other Types </a:t>
            </a:r>
            <a:r>
              <a:rPr lang="en-US" b="1" dirty="0">
                <a:solidFill>
                  <a:schemeClr val="accent2"/>
                </a:solidFill>
              </a:rPr>
              <a:t>of Corruption</a:t>
            </a:r>
          </a:p>
        </p:txBody>
      </p:sp>
      <p:sp>
        <p:nvSpPr>
          <p:cNvPr id="3" name="Content Placeholder 2"/>
          <p:cNvSpPr>
            <a:spLocks noGrp="1"/>
          </p:cNvSpPr>
          <p:nvPr>
            <p:ph idx="1"/>
          </p:nvPr>
        </p:nvSpPr>
        <p:spPr/>
        <p:txBody>
          <a:bodyPr/>
          <a:lstStyle/>
          <a:p>
            <a:pPr marL="0" indent="0">
              <a:buNone/>
            </a:pPr>
            <a:endParaRPr lang="en-US" dirty="0" smtClean="0"/>
          </a:p>
          <a:p>
            <a:pPr lvl="1"/>
            <a:r>
              <a:rPr lang="en-US" dirty="0" smtClean="0"/>
              <a:t>Profits (Marxism)</a:t>
            </a:r>
          </a:p>
          <a:p>
            <a:pPr lvl="1"/>
            <a:r>
              <a:rPr lang="en-US" dirty="0" smtClean="0"/>
              <a:t>Individualism (Japan)</a:t>
            </a:r>
          </a:p>
          <a:p>
            <a:pPr lvl="1"/>
            <a:r>
              <a:rPr lang="en-US" dirty="0" smtClean="0"/>
              <a:t>Rampant Consumerism (India)</a:t>
            </a:r>
          </a:p>
          <a:p>
            <a:pPr lvl="1"/>
            <a:r>
              <a:rPr lang="en-US" dirty="0" smtClean="0"/>
              <a:t>Missionaries (China)</a:t>
            </a:r>
          </a:p>
          <a:p>
            <a:endParaRPr lang="en-US" dirty="0"/>
          </a:p>
        </p:txBody>
      </p:sp>
    </p:spTree>
    <p:extLst>
      <p:ext uri="{BB962C8B-B14F-4D97-AF65-F5344CB8AC3E}">
        <p14:creationId xmlns:p14="http://schemas.microsoft.com/office/powerpoint/2010/main" val="1233932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solidFill>
              </a:rPr>
              <a:t>Ethics and International Management</a:t>
            </a:r>
          </a:p>
        </p:txBody>
      </p:sp>
      <p:sp>
        <p:nvSpPr>
          <p:cNvPr id="3" name="Content Placeholder 2"/>
          <p:cNvSpPr>
            <a:spLocks noGrp="1"/>
          </p:cNvSpPr>
          <p:nvPr>
            <p:ph idx="1"/>
          </p:nvPr>
        </p:nvSpPr>
        <p:spPr/>
        <p:txBody>
          <a:bodyPr>
            <a:normAutofit lnSpcReduction="10000"/>
          </a:bodyPr>
          <a:lstStyle/>
          <a:p>
            <a:pPr marL="323954" indent="-251064" fontAlgn="auto">
              <a:spcBef>
                <a:spcPts val="531"/>
              </a:spcBef>
              <a:spcAft>
                <a:spcPts val="0"/>
              </a:spcAft>
              <a:buFont typeface="Wingdings 2"/>
              <a:buChar char=""/>
              <a:defRPr/>
            </a:pPr>
            <a:r>
              <a:rPr lang="en-US" dirty="0">
                <a:solidFill>
                  <a:srgbClr val="0070C0"/>
                </a:solidFill>
              </a:rPr>
              <a:t>What </a:t>
            </a:r>
            <a:r>
              <a:rPr lang="en-US" dirty="0" smtClean="0">
                <a:solidFill>
                  <a:srgbClr val="0070C0"/>
                </a:solidFill>
              </a:rPr>
              <a:t>is/are </a:t>
            </a:r>
            <a:r>
              <a:rPr lang="en-US" dirty="0">
                <a:solidFill>
                  <a:srgbClr val="0070C0"/>
                </a:solidFill>
              </a:rPr>
              <a:t>ethics?</a:t>
            </a:r>
          </a:p>
          <a:p>
            <a:pPr marL="566919" lvl="1" indent="-210570" fontAlgn="auto">
              <a:spcBef>
                <a:spcPts val="487"/>
              </a:spcBef>
              <a:spcAft>
                <a:spcPts val="0"/>
              </a:spcAft>
              <a:buFont typeface="Verdana"/>
              <a:buChar char="◦"/>
              <a:defRPr/>
            </a:pPr>
            <a:r>
              <a:rPr lang="en-US" dirty="0" smtClean="0"/>
              <a:t>The </a:t>
            </a:r>
            <a:r>
              <a:rPr lang="en-US" dirty="0"/>
              <a:t>study of morality and standards of conduct</a:t>
            </a:r>
            <a:r>
              <a:rPr lang="en-US" dirty="0" smtClean="0"/>
              <a:t>”</a:t>
            </a:r>
            <a:endParaRPr lang="en-US" dirty="0"/>
          </a:p>
          <a:p>
            <a:pPr marL="323954" indent="-251064" fontAlgn="auto">
              <a:spcBef>
                <a:spcPts val="531"/>
              </a:spcBef>
              <a:spcAft>
                <a:spcPts val="0"/>
              </a:spcAft>
              <a:buFont typeface="Wingdings 2"/>
              <a:buChar char=""/>
              <a:defRPr/>
            </a:pPr>
            <a:r>
              <a:rPr lang="en-US" dirty="0">
                <a:solidFill>
                  <a:srgbClr val="0070C0"/>
                </a:solidFill>
              </a:rPr>
              <a:t>How is ethical behavior defined?</a:t>
            </a:r>
          </a:p>
          <a:p>
            <a:pPr marL="566919" lvl="1" indent="-210570" fontAlgn="auto">
              <a:spcBef>
                <a:spcPts val="487"/>
              </a:spcBef>
              <a:spcAft>
                <a:spcPts val="0"/>
              </a:spcAft>
              <a:buFont typeface="Verdana"/>
              <a:buChar char="◦"/>
              <a:defRPr/>
            </a:pPr>
            <a:r>
              <a:rPr lang="en-US" dirty="0"/>
              <a:t>Regulations and accounting standards</a:t>
            </a:r>
          </a:p>
          <a:p>
            <a:pPr marL="566919" lvl="1" indent="-210570" fontAlgn="auto">
              <a:spcBef>
                <a:spcPts val="487"/>
              </a:spcBef>
              <a:spcAft>
                <a:spcPts val="0"/>
              </a:spcAft>
              <a:buFont typeface="Verdana"/>
              <a:buChar char="◦"/>
              <a:defRPr/>
            </a:pPr>
            <a:r>
              <a:rPr lang="en-US" dirty="0"/>
              <a:t>Codes of conduct</a:t>
            </a:r>
          </a:p>
          <a:p>
            <a:pPr marL="566919" lvl="1" indent="-210570" fontAlgn="auto">
              <a:spcBef>
                <a:spcPts val="487"/>
              </a:spcBef>
              <a:spcAft>
                <a:spcPts val="0"/>
              </a:spcAft>
              <a:buFont typeface="Verdana"/>
              <a:buChar char="◦"/>
              <a:defRPr/>
            </a:pPr>
            <a:r>
              <a:rPr lang="en-US" dirty="0"/>
              <a:t>Social norms</a:t>
            </a:r>
          </a:p>
          <a:p>
            <a:pPr marL="323954" indent="-251064" fontAlgn="auto">
              <a:spcBef>
                <a:spcPts val="531"/>
              </a:spcBef>
              <a:spcAft>
                <a:spcPts val="0"/>
              </a:spcAft>
              <a:buFont typeface="Wingdings 2"/>
              <a:buChar char=""/>
              <a:defRPr/>
            </a:pPr>
            <a:r>
              <a:rPr lang="en-US" dirty="0">
                <a:solidFill>
                  <a:srgbClr val="0070C0"/>
                </a:solidFill>
              </a:rPr>
              <a:t>The challenge for international managers</a:t>
            </a:r>
          </a:p>
          <a:p>
            <a:pPr marL="566919" lvl="1" indent="-210570" fontAlgn="auto">
              <a:spcBef>
                <a:spcPts val="487"/>
              </a:spcBef>
              <a:spcAft>
                <a:spcPts val="0"/>
              </a:spcAft>
              <a:buFont typeface="Verdana"/>
              <a:buChar char="◦"/>
              <a:defRPr/>
            </a:pPr>
            <a:r>
              <a:rPr lang="en-US" dirty="0"/>
              <a:t>Standards vary from country to country</a:t>
            </a:r>
          </a:p>
          <a:p>
            <a:pPr marL="566919" lvl="1" indent="-210570" fontAlgn="auto">
              <a:spcBef>
                <a:spcPts val="487"/>
              </a:spcBef>
              <a:spcAft>
                <a:spcPts val="0"/>
              </a:spcAft>
              <a:buFont typeface="Verdana"/>
              <a:buChar char="◦"/>
              <a:defRPr/>
            </a:pPr>
            <a:r>
              <a:rPr lang="en-US" dirty="0"/>
              <a:t>Coordinating compliance can be burdensome</a:t>
            </a:r>
          </a:p>
          <a:p>
            <a:endParaRPr lang="en-US" dirty="0"/>
          </a:p>
        </p:txBody>
      </p:sp>
    </p:spTree>
    <p:extLst>
      <p:ext uri="{BB962C8B-B14F-4D97-AF65-F5344CB8AC3E}">
        <p14:creationId xmlns:p14="http://schemas.microsoft.com/office/powerpoint/2010/main" val="427149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rPr>
              <a:t>Transparency </a:t>
            </a:r>
            <a:r>
              <a:rPr lang="en-US" b="1" dirty="0" smtClean="0">
                <a:solidFill>
                  <a:schemeClr val="accent2"/>
                </a:solidFill>
              </a:rPr>
              <a:t>International</a:t>
            </a:r>
            <a:endParaRPr lang="en-US" dirty="0">
              <a:solidFill>
                <a:schemeClr val="accent2"/>
              </a:solidFill>
            </a:endParaRPr>
          </a:p>
        </p:txBody>
      </p:sp>
      <p:sp>
        <p:nvSpPr>
          <p:cNvPr id="3" name="Content Placeholder 2"/>
          <p:cNvSpPr>
            <a:spLocks noGrp="1"/>
          </p:cNvSpPr>
          <p:nvPr>
            <p:ph idx="1"/>
          </p:nvPr>
        </p:nvSpPr>
        <p:spPr/>
        <p:txBody>
          <a:bodyPr>
            <a:normAutofit fontScale="92500"/>
          </a:bodyPr>
          <a:lstStyle/>
          <a:p>
            <a:r>
              <a:rPr lang="en-US" dirty="0" smtClean="0"/>
              <a:t>A </a:t>
            </a:r>
            <a:r>
              <a:rPr lang="en-US" dirty="0"/>
              <a:t>non-governmental organization that monitors and publicizes corporate and political corruption in international development. </a:t>
            </a:r>
            <a:endParaRPr lang="en-US" dirty="0" smtClean="0"/>
          </a:p>
          <a:p>
            <a:r>
              <a:rPr lang="en-US" dirty="0" smtClean="0"/>
              <a:t>It </a:t>
            </a:r>
            <a:r>
              <a:rPr lang="en-US" dirty="0"/>
              <a:t>publishes an annual Corruption Perceptions Index, a comparative listing of corruption worldwide. </a:t>
            </a:r>
            <a:endParaRPr lang="en-US" dirty="0" smtClean="0"/>
          </a:p>
          <a:p>
            <a:r>
              <a:rPr lang="en-US" dirty="0" smtClean="0"/>
              <a:t>The </a:t>
            </a:r>
            <a:r>
              <a:rPr lang="en-US" dirty="0"/>
              <a:t>headquarters is located in Berlin, Germany but operates through more than 70 national chapters.</a:t>
            </a:r>
          </a:p>
        </p:txBody>
      </p:sp>
    </p:spTree>
    <p:extLst>
      <p:ext uri="{BB962C8B-B14F-4D97-AF65-F5344CB8AC3E}">
        <p14:creationId xmlns:p14="http://schemas.microsoft.com/office/powerpoint/2010/main" val="261901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Major Ethical Issues</a:t>
            </a:r>
          </a:p>
        </p:txBody>
      </p:sp>
      <p:sp>
        <p:nvSpPr>
          <p:cNvPr id="3" name="Content Placeholder 2"/>
          <p:cNvSpPr>
            <a:spLocks noGrp="1"/>
          </p:cNvSpPr>
          <p:nvPr>
            <p:ph idx="1"/>
          </p:nvPr>
        </p:nvSpPr>
        <p:spPr/>
        <p:txBody>
          <a:bodyPr>
            <a:normAutofit fontScale="85000" lnSpcReduction="20000"/>
          </a:bodyPr>
          <a:lstStyle/>
          <a:p>
            <a:pPr marL="323954" indent="-251064" fontAlgn="auto">
              <a:spcBef>
                <a:spcPts val="531"/>
              </a:spcBef>
              <a:spcAft>
                <a:spcPts val="0"/>
              </a:spcAft>
              <a:buFont typeface="Wingdings 2"/>
              <a:buChar char=""/>
              <a:defRPr/>
            </a:pPr>
            <a:r>
              <a:rPr lang="en-US" dirty="0">
                <a:solidFill>
                  <a:srgbClr val="0070C0"/>
                </a:solidFill>
              </a:rPr>
              <a:t>Corporate behavior</a:t>
            </a:r>
          </a:p>
          <a:p>
            <a:pPr marL="566919" lvl="1" indent="-210570" fontAlgn="auto">
              <a:spcBef>
                <a:spcPts val="487"/>
              </a:spcBef>
              <a:spcAft>
                <a:spcPts val="0"/>
              </a:spcAft>
              <a:buFont typeface="Verdana"/>
              <a:buChar char="◦"/>
              <a:defRPr/>
            </a:pPr>
            <a:r>
              <a:rPr lang="en-US" dirty="0"/>
              <a:t>Corruption and lobbying</a:t>
            </a:r>
          </a:p>
          <a:p>
            <a:pPr marL="566919" lvl="1" indent="-210570" fontAlgn="auto">
              <a:spcBef>
                <a:spcPts val="487"/>
              </a:spcBef>
              <a:spcAft>
                <a:spcPts val="0"/>
              </a:spcAft>
              <a:buFont typeface="Verdana"/>
              <a:buChar char="◦"/>
              <a:defRPr/>
            </a:pPr>
            <a:r>
              <a:rPr lang="en-US" dirty="0"/>
              <a:t>Fraud and misrepresentation</a:t>
            </a:r>
          </a:p>
          <a:p>
            <a:pPr marL="566919" lvl="1" indent="-210570" fontAlgn="auto">
              <a:spcBef>
                <a:spcPts val="487"/>
              </a:spcBef>
              <a:spcAft>
                <a:spcPts val="0"/>
              </a:spcAft>
              <a:buFont typeface="Verdana"/>
              <a:buChar char="◦"/>
              <a:defRPr/>
            </a:pPr>
            <a:r>
              <a:rPr lang="en-US" dirty="0"/>
              <a:t>Conflicts of interest</a:t>
            </a:r>
          </a:p>
          <a:p>
            <a:pPr marL="323954" indent="-251064" fontAlgn="auto">
              <a:spcBef>
                <a:spcPts val="531"/>
              </a:spcBef>
              <a:spcAft>
                <a:spcPts val="0"/>
              </a:spcAft>
              <a:buFont typeface="Wingdings 2"/>
              <a:buChar char=""/>
              <a:defRPr/>
            </a:pPr>
            <a:r>
              <a:rPr lang="en-US" dirty="0">
                <a:solidFill>
                  <a:srgbClr val="0070C0"/>
                </a:solidFill>
              </a:rPr>
              <a:t>Hostile or discriminatory workplaces</a:t>
            </a:r>
          </a:p>
          <a:p>
            <a:pPr marL="566919" lvl="1" indent="-210570" fontAlgn="auto">
              <a:spcBef>
                <a:spcPts val="487"/>
              </a:spcBef>
              <a:spcAft>
                <a:spcPts val="0"/>
              </a:spcAft>
              <a:buFont typeface="Verdana"/>
              <a:buChar char="◦"/>
              <a:defRPr/>
            </a:pPr>
            <a:r>
              <a:rPr lang="en-US" dirty="0"/>
              <a:t>Unsafe workplaces</a:t>
            </a:r>
          </a:p>
          <a:p>
            <a:pPr marL="566919" lvl="1" indent="-210570" fontAlgn="auto">
              <a:spcBef>
                <a:spcPts val="487"/>
              </a:spcBef>
              <a:spcAft>
                <a:spcPts val="0"/>
              </a:spcAft>
              <a:buFont typeface="Verdana"/>
              <a:buChar char="◦"/>
              <a:defRPr/>
            </a:pPr>
            <a:r>
              <a:rPr lang="en-US" dirty="0"/>
              <a:t>Lack of respect for individual rights</a:t>
            </a:r>
          </a:p>
          <a:p>
            <a:pPr marL="566919" lvl="1" indent="-210570" fontAlgn="auto">
              <a:spcBef>
                <a:spcPts val="487"/>
              </a:spcBef>
              <a:spcAft>
                <a:spcPts val="0"/>
              </a:spcAft>
              <a:buFont typeface="Verdana"/>
              <a:buChar char="◦"/>
              <a:defRPr/>
            </a:pPr>
            <a:r>
              <a:rPr lang="en-US" dirty="0"/>
              <a:t>Discriminatory practices</a:t>
            </a:r>
          </a:p>
          <a:p>
            <a:pPr marL="323954" indent="-251064" fontAlgn="auto">
              <a:spcBef>
                <a:spcPts val="531"/>
              </a:spcBef>
              <a:spcAft>
                <a:spcPts val="0"/>
              </a:spcAft>
              <a:buFont typeface="Wingdings 2"/>
              <a:buChar char=""/>
              <a:defRPr/>
            </a:pPr>
            <a:r>
              <a:rPr lang="en-US" dirty="0">
                <a:solidFill>
                  <a:srgbClr val="0070C0"/>
                </a:solidFill>
              </a:rPr>
              <a:t>The social impact of corporate behavior</a:t>
            </a:r>
          </a:p>
          <a:p>
            <a:pPr marL="566919" lvl="1" indent="-210570" fontAlgn="auto">
              <a:spcBef>
                <a:spcPts val="487"/>
              </a:spcBef>
              <a:spcAft>
                <a:spcPts val="0"/>
              </a:spcAft>
              <a:buFont typeface="Verdana"/>
              <a:buChar char="◦"/>
              <a:defRPr/>
            </a:pPr>
            <a:r>
              <a:rPr lang="en-US" dirty="0"/>
              <a:t>Market-distorting practices</a:t>
            </a:r>
          </a:p>
          <a:p>
            <a:pPr marL="566919" lvl="1" indent="-210570" fontAlgn="auto">
              <a:spcBef>
                <a:spcPts val="487"/>
              </a:spcBef>
              <a:spcAft>
                <a:spcPts val="0"/>
              </a:spcAft>
              <a:buFont typeface="Verdana"/>
              <a:buChar char="◦"/>
              <a:defRPr/>
            </a:pPr>
            <a:r>
              <a:rPr lang="en-US" dirty="0"/>
              <a:t>Social inequality</a:t>
            </a:r>
          </a:p>
          <a:p>
            <a:pPr marL="566919" lvl="1" indent="-210570" fontAlgn="auto">
              <a:spcBef>
                <a:spcPts val="487"/>
              </a:spcBef>
              <a:spcAft>
                <a:spcPts val="0"/>
              </a:spcAft>
              <a:buFont typeface="Verdana"/>
              <a:buChar char="◦"/>
              <a:defRPr/>
            </a:pPr>
            <a:r>
              <a:rPr lang="en-US" dirty="0"/>
              <a:t>Adverse environmental impacts</a:t>
            </a:r>
          </a:p>
          <a:p>
            <a:pPr marL="0" indent="0">
              <a:buNone/>
            </a:pPr>
            <a:endParaRPr lang="en-US" dirty="0"/>
          </a:p>
        </p:txBody>
      </p:sp>
    </p:spTree>
    <p:extLst>
      <p:ext uri="{BB962C8B-B14F-4D97-AF65-F5344CB8AC3E}">
        <p14:creationId xmlns:p14="http://schemas.microsoft.com/office/powerpoint/2010/main" val="4184577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Ethical Issues Around the World</a:t>
            </a:r>
          </a:p>
        </p:txBody>
      </p:sp>
      <p:sp>
        <p:nvSpPr>
          <p:cNvPr id="3" name="Content Placeholder 2"/>
          <p:cNvSpPr>
            <a:spLocks noGrp="1"/>
          </p:cNvSpPr>
          <p:nvPr>
            <p:ph idx="1"/>
          </p:nvPr>
        </p:nvSpPr>
        <p:spPr/>
        <p:txBody>
          <a:bodyPr>
            <a:normAutofit fontScale="62500" lnSpcReduction="20000"/>
          </a:bodyPr>
          <a:lstStyle/>
          <a:p>
            <a:pPr marL="323954" indent="-251064" fontAlgn="auto">
              <a:spcBef>
                <a:spcPts val="531"/>
              </a:spcBef>
              <a:spcAft>
                <a:spcPts val="0"/>
              </a:spcAft>
              <a:buFont typeface="Wingdings 2"/>
              <a:buChar char=""/>
              <a:defRPr/>
            </a:pPr>
            <a:r>
              <a:rPr lang="en-US" dirty="0">
                <a:solidFill>
                  <a:srgbClr val="0070C0"/>
                </a:solidFill>
              </a:rPr>
              <a:t>Japan</a:t>
            </a:r>
          </a:p>
          <a:p>
            <a:pPr marL="566919" lvl="1" indent="-210570" fontAlgn="auto">
              <a:spcBef>
                <a:spcPts val="487"/>
              </a:spcBef>
              <a:spcAft>
                <a:spcPts val="0"/>
              </a:spcAft>
              <a:buFont typeface="Verdana"/>
              <a:buChar char="◦"/>
              <a:defRPr/>
            </a:pPr>
            <a:r>
              <a:rPr lang="en-US" dirty="0"/>
              <a:t>Payments to politicians for favorable treatment</a:t>
            </a:r>
          </a:p>
          <a:p>
            <a:pPr marL="566919" lvl="1" indent="-210570" fontAlgn="auto">
              <a:spcBef>
                <a:spcPts val="487"/>
              </a:spcBef>
              <a:spcAft>
                <a:spcPts val="0"/>
              </a:spcAft>
              <a:buFont typeface="Verdana"/>
              <a:buChar char="◦"/>
              <a:defRPr/>
            </a:pPr>
            <a:r>
              <a:rPr lang="en-US" dirty="0"/>
              <a:t>Concealing customer complaints</a:t>
            </a:r>
          </a:p>
          <a:p>
            <a:pPr marL="566919" lvl="1" indent="-210570" fontAlgn="auto">
              <a:spcBef>
                <a:spcPts val="487"/>
              </a:spcBef>
              <a:spcAft>
                <a:spcPts val="0"/>
              </a:spcAft>
              <a:buFont typeface="Verdana"/>
              <a:buChar char="◦"/>
              <a:defRPr/>
            </a:pPr>
            <a:r>
              <a:rPr lang="en-US" dirty="0"/>
              <a:t>Unequal status of women in the </a:t>
            </a:r>
            <a:r>
              <a:rPr lang="en-US" dirty="0" smtClean="0"/>
              <a:t>workplace</a:t>
            </a:r>
          </a:p>
          <a:p>
            <a:pPr marL="566919" lvl="1" indent="-210570">
              <a:spcBef>
                <a:spcPts val="487"/>
              </a:spcBef>
              <a:buFont typeface="Verdana"/>
              <a:buChar char="◦"/>
              <a:defRPr/>
            </a:pPr>
            <a:r>
              <a:rPr lang="en-US" dirty="0"/>
              <a:t>Encouraging employees to mislead government inspectors</a:t>
            </a:r>
          </a:p>
          <a:p>
            <a:pPr marL="356349" lvl="1" indent="0" fontAlgn="auto">
              <a:spcBef>
                <a:spcPts val="487"/>
              </a:spcBef>
              <a:spcAft>
                <a:spcPts val="0"/>
              </a:spcAft>
              <a:buNone/>
              <a:defRPr/>
            </a:pPr>
            <a:endParaRPr lang="en-US" dirty="0"/>
          </a:p>
          <a:p>
            <a:pPr marL="323954" indent="-251064" fontAlgn="auto">
              <a:spcBef>
                <a:spcPts val="531"/>
              </a:spcBef>
              <a:spcAft>
                <a:spcPts val="0"/>
              </a:spcAft>
              <a:buFont typeface="Wingdings 2"/>
              <a:buChar char=""/>
              <a:defRPr/>
            </a:pPr>
            <a:r>
              <a:rPr lang="en-US" dirty="0">
                <a:solidFill>
                  <a:srgbClr val="0070C0"/>
                </a:solidFill>
              </a:rPr>
              <a:t>Europe</a:t>
            </a:r>
          </a:p>
          <a:p>
            <a:pPr marL="566919" lvl="1" indent="-210570" fontAlgn="auto">
              <a:spcBef>
                <a:spcPts val="487"/>
              </a:spcBef>
              <a:spcAft>
                <a:spcPts val="0"/>
              </a:spcAft>
              <a:buFont typeface="Verdana"/>
              <a:buChar char="◦"/>
              <a:defRPr/>
            </a:pPr>
            <a:r>
              <a:rPr lang="en-US" dirty="0"/>
              <a:t>Widespread acceptance of side payments (bribes) as a business cost</a:t>
            </a:r>
          </a:p>
          <a:p>
            <a:pPr marL="566919" lvl="1" indent="-210570" fontAlgn="auto">
              <a:spcBef>
                <a:spcPts val="487"/>
              </a:spcBef>
              <a:spcAft>
                <a:spcPts val="0"/>
              </a:spcAft>
              <a:buFont typeface="Verdana"/>
              <a:buChar char="◦"/>
              <a:defRPr/>
            </a:pPr>
            <a:r>
              <a:rPr lang="en-US" dirty="0"/>
              <a:t>Discriminatory </a:t>
            </a:r>
            <a:r>
              <a:rPr lang="en-US" dirty="0" smtClean="0"/>
              <a:t>workplaces</a:t>
            </a:r>
          </a:p>
          <a:p>
            <a:pPr marL="356349" lvl="1" indent="0" fontAlgn="auto">
              <a:spcBef>
                <a:spcPts val="487"/>
              </a:spcBef>
              <a:spcAft>
                <a:spcPts val="0"/>
              </a:spcAft>
              <a:buNone/>
              <a:defRPr/>
            </a:pPr>
            <a:endParaRPr lang="en-US" dirty="0"/>
          </a:p>
          <a:p>
            <a:pPr marL="323954" indent="-251064" fontAlgn="auto">
              <a:spcBef>
                <a:spcPts val="531"/>
              </a:spcBef>
              <a:spcAft>
                <a:spcPts val="0"/>
              </a:spcAft>
              <a:buFont typeface="Wingdings 2"/>
              <a:buChar char=""/>
              <a:defRPr/>
            </a:pPr>
            <a:r>
              <a:rPr lang="en-US" dirty="0">
                <a:solidFill>
                  <a:srgbClr val="0070C0"/>
                </a:solidFill>
              </a:rPr>
              <a:t>China</a:t>
            </a:r>
          </a:p>
          <a:p>
            <a:pPr marL="566919" lvl="1" indent="-210570" fontAlgn="auto">
              <a:spcBef>
                <a:spcPts val="487"/>
              </a:spcBef>
              <a:spcAft>
                <a:spcPts val="0"/>
              </a:spcAft>
              <a:buFont typeface="Verdana"/>
              <a:buChar char="◦"/>
              <a:defRPr/>
            </a:pPr>
            <a:r>
              <a:rPr lang="en-US" dirty="0"/>
              <a:t>Lack of workers </a:t>
            </a:r>
            <a:r>
              <a:rPr lang="en-US" dirty="0" smtClean="0"/>
              <a:t>rights</a:t>
            </a:r>
          </a:p>
          <a:p>
            <a:pPr marL="566919" lvl="1" indent="-210570">
              <a:spcBef>
                <a:spcPts val="487"/>
              </a:spcBef>
              <a:buFont typeface="Verdana"/>
              <a:buChar char="◦"/>
              <a:defRPr/>
            </a:pPr>
            <a:r>
              <a:rPr lang="en-US" dirty="0"/>
              <a:t>Use of prisoner and child labor</a:t>
            </a:r>
          </a:p>
          <a:p>
            <a:pPr marL="566919" lvl="1" indent="-210570" fontAlgn="auto">
              <a:spcBef>
                <a:spcPts val="487"/>
              </a:spcBef>
              <a:spcAft>
                <a:spcPts val="0"/>
              </a:spcAft>
              <a:buFont typeface="Verdana"/>
              <a:buChar char="◦"/>
              <a:defRPr/>
            </a:pPr>
            <a:r>
              <a:rPr lang="en-US" dirty="0" smtClean="0"/>
              <a:t>Weak intellectual property (IP) protections/enforcement</a:t>
            </a:r>
          </a:p>
          <a:p>
            <a:pPr marL="566919" lvl="1" indent="-210570">
              <a:spcBef>
                <a:spcPts val="487"/>
              </a:spcBef>
              <a:buFont typeface="Verdana"/>
              <a:buChar char="◦"/>
              <a:defRPr/>
            </a:pPr>
            <a:r>
              <a:rPr lang="en-US" dirty="0" smtClean="0"/>
              <a:t>Counterfeiting</a:t>
            </a:r>
            <a:r>
              <a:rPr lang="en-US" dirty="0"/>
              <a:t>, and industrial spying </a:t>
            </a:r>
          </a:p>
          <a:p>
            <a:pPr marL="356349" lvl="1" indent="0" fontAlgn="auto">
              <a:spcBef>
                <a:spcPts val="487"/>
              </a:spcBef>
              <a:spcAft>
                <a:spcPts val="0"/>
              </a:spcAft>
              <a:buNone/>
              <a:defRPr/>
            </a:pPr>
            <a:endParaRPr lang="en-US" dirty="0"/>
          </a:p>
          <a:p>
            <a:pPr marL="0" indent="0">
              <a:buNone/>
            </a:pPr>
            <a:endParaRPr lang="en-US" dirty="0"/>
          </a:p>
        </p:txBody>
      </p:sp>
    </p:spTree>
    <p:extLst>
      <p:ext uri="{BB962C8B-B14F-4D97-AF65-F5344CB8AC3E}">
        <p14:creationId xmlns:p14="http://schemas.microsoft.com/office/powerpoint/2010/main" val="3165858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Perceptions of Corruption</a:t>
            </a:r>
            <a:endParaRPr lang="en-US" b="1" dirty="0">
              <a:solidFill>
                <a:schemeClr val="accent2"/>
              </a:solidFill>
            </a:endParaRPr>
          </a:p>
        </p:txBody>
      </p:sp>
      <p:sp>
        <p:nvSpPr>
          <p:cNvPr id="3" name="Content Placeholder 2"/>
          <p:cNvSpPr>
            <a:spLocks noGrp="1"/>
          </p:cNvSpPr>
          <p:nvPr>
            <p:ph idx="1"/>
          </p:nvPr>
        </p:nvSpPr>
        <p:spPr/>
        <p:txBody>
          <a:bodyPr/>
          <a:lstStyle/>
          <a:p>
            <a:pPr marL="323954" indent="-251064" fontAlgn="auto">
              <a:spcBef>
                <a:spcPct val="15000"/>
              </a:spcBef>
              <a:spcAft>
                <a:spcPts val="0"/>
              </a:spcAft>
              <a:buFont typeface="Wingdings 2"/>
              <a:buChar char=""/>
              <a:defRPr/>
            </a:pPr>
            <a:r>
              <a:rPr lang="en-US" sz="3000" dirty="0">
                <a:solidFill>
                  <a:srgbClr val="0070C0"/>
                </a:solidFill>
              </a:rPr>
              <a:t>TI’s 2006 Global Corruption Barometer</a:t>
            </a:r>
          </a:p>
          <a:p>
            <a:pPr marL="566919" lvl="1" indent="-210570" fontAlgn="auto">
              <a:spcBef>
                <a:spcPct val="15000"/>
              </a:spcBef>
              <a:spcAft>
                <a:spcPts val="0"/>
              </a:spcAft>
              <a:buFont typeface="Verdana"/>
              <a:buChar char="◦"/>
              <a:defRPr/>
            </a:pPr>
            <a:r>
              <a:rPr lang="en-US" sz="2600" dirty="0"/>
              <a:t>Most corrupt: Political parties and legislatures</a:t>
            </a:r>
          </a:p>
          <a:p>
            <a:pPr marL="566919" lvl="1" indent="-210570" fontAlgn="auto">
              <a:spcBef>
                <a:spcPct val="15000"/>
              </a:spcBef>
              <a:spcAft>
                <a:spcPts val="0"/>
              </a:spcAft>
              <a:buFont typeface="Verdana"/>
              <a:buChar char="◦"/>
              <a:defRPr/>
            </a:pPr>
            <a:r>
              <a:rPr lang="en-US" sz="2600" dirty="0"/>
              <a:t>In the middle: the business sector</a:t>
            </a:r>
          </a:p>
          <a:p>
            <a:pPr marL="566919" lvl="1" indent="-210570" fontAlgn="auto">
              <a:spcBef>
                <a:spcPts val="487"/>
              </a:spcBef>
              <a:spcAft>
                <a:spcPts val="0"/>
              </a:spcAft>
              <a:buFont typeface="Verdana"/>
              <a:buChar char="◦"/>
              <a:defRPr/>
            </a:pPr>
            <a:r>
              <a:rPr lang="en-US" sz="2600" dirty="0"/>
              <a:t>Most trusted: religious bodies and non-governmental organizations (NGOs)</a:t>
            </a:r>
          </a:p>
          <a:p>
            <a:pPr marL="0" indent="0">
              <a:buNone/>
            </a:pPr>
            <a:endParaRPr lang="en-US" dirty="0"/>
          </a:p>
        </p:txBody>
      </p:sp>
    </p:spTree>
    <p:extLst>
      <p:ext uri="{BB962C8B-B14F-4D97-AF65-F5344CB8AC3E}">
        <p14:creationId xmlns:p14="http://schemas.microsoft.com/office/powerpoint/2010/main" val="955769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200" b="1" dirty="0" smtClean="0">
                <a:solidFill>
                  <a:schemeClr val="accent2"/>
                </a:solidFill>
              </a:rPr>
              <a:t>Principles of the UN Global Compact</a:t>
            </a:r>
            <a:endParaRPr lang="en-US" sz="3200" b="1" dirty="0">
              <a:solidFill>
                <a:schemeClr val="accent2"/>
              </a:solidFill>
            </a:endParaRPr>
          </a:p>
        </p:txBody>
      </p:sp>
      <p:sp>
        <p:nvSpPr>
          <p:cNvPr id="3" name="Content Placeholder 2"/>
          <p:cNvSpPr>
            <a:spLocks noGrp="1"/>
          </p:cNvSpPr>
          <p:nvPr>
            <p:ph idx="1"/>
          </p:nvPr>
        </p:nvSpPr>
        <p:spPr/>
        <p:txBody>
          <a:bodyPr/>
          <a:lstStyle/>
          <a:p>
            <a:pPr marL="0" indent="0">
              <a:lnSpc>
                <a:spcPct val="85000"/>
              </a:lnSpc>
              <a:spcBef>
                <a:spcPct val="15000"/>
              </a:spcBef>
              <a:buFont typeface="Wingdings" pitchFamily="2" charset="2"/>
              <a:buNone/>
            </a:pPr>
            <a:r>
              <a:rPr lang="en-US" b="1" dirty="0">
                <a:latin typeface="Arial" pitchFamily="34" charset="0"/>
              </a:rPr>
              <a:t>Anti-Corruption</a:t>
            </a:r>
          </a:p>
          <a:p>
            <a:pPr marL="0" indent="0">
              <a:lnSpc>
                <a:spcPct val="85000"/>
              </a:lnSpc>
              <a:spcBef>
                <a:spcPts val="1200"/>
              </a:spcBef>
              <a:buFont typeface="Wingdings" pitchFamily="2" charset="2"/>
              <a:buNone/>
            </a:pPr>
            <a:r>
              <a:rPr lang="en-US" dirty="0">
                <a:latin typeface="Arial" pitchFamily="34" charset="0"/>
              </a:rPr>
              <a:t>Principle 10: Business should work against all forms of corruption, including extortion and bribery.</a:t>
            </a:r>
          </a:p>
          <a:p>
            <a:pPr marL="0" indent="0">
              <a:buNone/>
            </a:pPr>
            <a:endParaRPr lang="en-US" dirty="0"/>
          </a:p>
        </p:txBody>
      </p:sp>
    </p:spTree>
    <p:extLst>
      <p:ext uri="{BB962C8B-B14F-4D97-AF65-F5344CB8AC3E}">
        <p14:creationId xmlns:p14="http://schemas.microsoft.com/office/powerpoint/2010/main" val="863752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Countering Corruption</a:t>
            </a:r>
          </a:p>
        </p:txBody>
      </p:sp>
      <p:sp>
        <p:nvSpPr>
          <p:cNvPr id="3" name="Content Placeholder 2"/>
          <p:cNvSpPr>
            <a:spLocks noGrp="1"/>
          </p:cNvSpPr>
          <p:nvPr>
            <p:ph idx="1"/>
          </p:nvPr>
        </p:nvSpPr>
        <p:spPr/>
        <p:txBody>
          <a:bodyPr>
            <a:normAutofit fontScale="92500" lnSpcReduction="20000"/>
          </a:bodyPr>
          <a:lstStyle/>
          <a:p>
            <a:pPr marL="231775" indent="-231775" fontAlgn="auto">
              <a:lnSpc>
                <a:spcPct val="90000"/>
              </a:lnSpc>
              <a:spcBef>
                <a:spcPts val="531"/>
              </a:spcBef>
              <a:spcAft>
                <a:spcPts val="0"/>
              </a:spcAft>
              <a:buFont typeface="Wingdings 2"/>
              <a:buChar char=""/>
              <a:defRPr/>
            </a:pPr>
            <a:r>
              <a:rPr lang="en-US" dirty="0">
                <a:solidFill>
                  <a:srgbClr val="0070C0"/>
                </a:solidFill>
              </a:rPr>
              <a:t>Foreign Corrupt Practices Act (1977)</a:t>
            </a:r>
          </a:p>
          <a:p>
            <a:pPr marL="568325" lvl="1" indent="-210570" fontAlgn="auto">
              <a:lnSpc>
                <a:spcPct val="90000"/>
              </a:lnSpc>
              <a:spcBef>
                <a:spcPts val="487"/>
              </a:spcBef>
              <a:spcAft>
                <a:spcPts val="0"/>
              </a:spcAft>
              <a:buFont typeface="Verdana"/>
              <a:buChar char="◦"/>
              <a:defRPr/>
            </a:pPr>
            <a:r>
              <a:rPr lang="en-US" dirty="0"/>
              <a:t>Made it illegal for U.S. firms and their managers to attempt to influence foreign officials through personal payments or political contributions</a:t>
            </a:r>
          </a:p>
          <a:p>
            <a:pPr marL="325360" indent="-251064" fontAlgn="auto">
              <a:lnSpc>
                <a:spcPct val="90000"/>
              </a:lnSpc>
              <a:spcBef>
                <a:spcPts val="531"/>
              </a:spcBef>
              <a:spcAft>
                <a:spcPts val="0"/>
              </a:spcAft>
              <a:buFont typeface="Wingdings 2"/>
              <a:buChar char=""/>
              <a:defRPr/>
            </a:pPr>
            <a:r>
              <a:rPr lang="en-US" dirty="0">
                <a:solidFill>
                  <a:srgbClr val="0070C0"/>
                </a:solidFill>
              </a:rPr>
              <a:t>OECD Anti-Bribery Convention (1997)</a:t>
            </a:r>
          </a:p>
          <a:p>
            <a:pPr marL="568325" lvl="1" indent="-210570" fontAlgn="auto">
              <a:lnSpc>
                <a:spcPct val="90000"/>
              </a:lnSpc>
              <a:spcBef>
                <a:spcPts val="487"/>
              </a:spcBef>
              <a:spcAft>
                <a:spcPts val="0"/>
              </a:spcAft>
              <a:buFont typeface="Verdana"/>
              <a:buChar char="◦"/>
              <a:defRPr/>
            </a:pPr>
            <a:r>
              <a:rPr lang="en-US" dirty="0"/>
              <a:t>Commits signatories to passing domestic laws against international corruption</a:t>
            </a:r>
          </a:p>
          <a:p>
            <a:pPr marL="568325" lvl="1" indent="-210570" fontAlgn="auto">
              <a:lnSpc>
                <a:spcPct val="90000"/>
              </a:lnSpc>
              <a:spcBef>
                <a:spcPts val="487"/>
              </a:spcBef>
              <a:spcAft>
                <a:spcPts val="0"/>
              </a:spcAft>
              <a:buFont typeface="Verdana"/>
              <a:buChar char="◦"/>
              <a:defRPr/>
            </a:pPr>
            <a:r>
              <a:rPr lang="en-US" dirty="0"/>
              <a:t>Establishes a monitoring mechanism</a:t>
            </a:r>
          </a:p>
          <a:p>
            <a:pPr marL="568325" lvl="1" indent="-210570" fontAlgn="auto">
              <a:lnSpc>
                <a:spcPct val="90000"/>
              </a:lnSpc>
              <a:spcBef>
                <a:spcPts val="487"/>
              </a:spcBef>
              <a:spcAft>
                <a:spcPts val="0"/>
              </a:spcAft>
              <a:buFont typeface="Verdana"/>
              <a:buChar char="◦"/>
              <a:defRPr/>
            </a:pPr>
            <a:r>
              <a:rPr lang="en-US" dirty="0"/>
              <a:t>37 signatories; laws adopted in 20 countries</a:t>
            </a:r>
          </a:p>
          <a:p>
            <a:pPr marL="325360" indent="-251064" fontAlgn="auto">
              <a:lnSpc>
                <a:spcPct val="90000"/>
              </a:lnSpc>
              <a:spcBef>
                <a:spcPts val="531"/>
              </a:spcBef>
              <a:spcAft>
                <a:spcPts val="0"/>
              </a:spcAft>
              <a:buFont typeface="Wingdings 2"/>
              <a:buChar char=""/>
              <a:defRPr/>
            </a:pPr>
            <a:r>
              <a:rPr lang="en-US" dirty="0">
                <a:solidFill>
                  <a:srgbClr val="0070C0"/>
                </a:solidFill>
              </a:rPr>
              <a:t>UN Convention Against Corruption (2003)</a:t>
            </a:r>
          </a:p>
          <a:p>
            <a:pPr marL="568325" lvl="1" indent="-210570" fontAlgn="auto">
              <a:lnSpc>
                <a:spcPct val="90000"/>
              </a:lnSpc>
              <a:spcBef>
                <a:spcPts val="487"/>
              </a:spcBef>
              <a:spcAft>
                <a:spcPts val="0"/>
              </a:spcAft>
              <a:buFont typeface="Verdana"/>
              <a:buChar char="◦"/>
              <a:defRPr/>
            </a:pPr>
            <a:r>
              <a:rPr lang="en-US" dirty="0"/>
              <a:t>Came into force in December 2005</a:t>
            </a:r>
          </a:p>
          <a:p>
            <a:pPr marL="568325" lvl="1" indent="-210570" fontAlgn="auto">
              <a:lnSpc>
                <a:spcPct val="90000"/>
              </a:lnSpc>
              <a:spcBef>
                <a:spcPts val="487"/>
              </a:spcBef>
              <a:spcAft>
                <a:spcPts val="0"/>
              </a:spcAft>
              <a:buFont typeface="Verdana"/>
              <a:buChar char="◦"/>
              <a:defRPr/>
            </a:pPr>
            <a:r>
              <a:rPr lang="en-US" dirty="0"/>
              <a:t>140 signatories; 95 ratifications/accessions</a:t>
            </a:r>
          </a:p>
          <a:p>
            <a:pPr marL="0" indent="0">
              <a:buNone/>
            </a:pPr>
            <a:endParaRPr lang="en-US" dirty="0"/>
          </a:p>
        </p:txBody>
      </p:sp>
    </p:spTree>
    <p:extLst>
      <p:ext uri="{BB962C8B-B14F-4D97-AF65-F5344CB8AC3E}">
        <p14:creationId xmlns:p14="http://schemas.microsoft.com/office/powerpoint/2010/main" val="1561789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solidFill>
              </a:rPr>
              <a:t>Corruption and </a:t>
            </a:r>
            <a:r>
              <a:rPr lang="en-US" dirty="0" smtClean="0">
                <a:solidFill>
                  <a:schemeClr val="accent2"/>
                </a:solidFill>
              </a:rPr>
              <a:t>Culture</a:t>
            </a:r>
            <a:endParaRPr lang="en-US" dirty="0">
              <a:solidFill>
                <a:schemeClr val="accent2"/>
              </a:solidFill>
            </a:endParaRPr>
          </a:p>
        </p:txBody>
      </p:sp>
      <p:sp>
        <p:nvSpPr>
          <p:cNvPr id="3" name="Content Placeholder 2"/>
          <p:cNvSpPr>
            <a:spLocks noGrp="1"/>
          </p:cNvSpPr>
          <p:nvPr>
            <p:ph idx="1"/>
          </p:nvPr>
        </p:nvSpPr>
        <p:spPr/>
        <p:txBody>
          <a:bodyPr/>
          <a:lstStyle/>
          <a:p>
            <a:pPr marL="568325" lvl="1" indent="-210570" fontAlgn="auto">
              <a:lnSpc>
                <a:spcPct val="90000"/>
              </a:lnSpc>
              <a:spcBef>
                <a:spcPts val="487"/>
              </a:spcBef>
              <a:spcAft>
                <a:spcPts val="0"/>
              </a:spcAft>
              <a:buFont typeface="Verdana"/>
              <a:buChar char="◦"/>
              <a:defRPr/>
            </a:pPr>
            <a:r>
              <a:rPr lang="en-US" dirty="0"/>
              <a:t>Corruption is linked to </a:t>
            </a:r>
            <a:r>
              <a:rPr lang="en-US" dirty="0" smtClean="0"/>
              <a:t>poverty</a:t>
            </a:r>
          </a:p>
          <a:p>
            <a:pPr marL="568325" lvl="1" indent="-210570" fontAlgn="auto">
              <a:lnSpc>
                <a:spcPct val="90000"/>
              </a:lnSpc>
              <a:spcBef>
                <a:spcPts val="487"/>
              </a:spcBef>
              <a:spcAft>
                <a:spcPts val="0"/>
              </a:spcAft>
              <a:buFont typeface="Verdana"/>
              <a:buChar char="◦"/>
              <a:defRPr/>
            </a:pPr>
            <a:endParaRPr lang="en-US" dirty="0"/>
          </a:p>
          <a:p>
            <a:pPr marL="568325" lvl="1" indent="-210570" fontAlgn="auto">
              <a:lnSpc>
                <a:spcPct val="90000"/>
              </a:lnSpc>
              <a:spcBef>
                <a:spcPts val="487"/>
              </a:spcBef>
              <a:spcAft>
                <a:spcPts val="0"/>
              </a:spcAft>
              <a:buFont typeface="Verdana"/>
              <a:buChar char="◦"/>
              <a:defRPr/>
            </a:pPr>
            <a:r>
              <a:rPr lang="en-US" dirty="0"/>
              <a:t>In countries that suffer from corruption, the problem is weak </a:t>
            </a:r>
            <a:r>
              <a:rPr lang="en-US" dirty="0" smtClean="0"/>
              <a:t>institutions</a:t>
            </a:r>
          </a:p>
          <a:p>
            <a:pPr marL="568325" lvl="1" indent="-210570" fontAlgn="auto">
              <a:lnSpc>
                <a:spcPct val="90000"/>
              </a:lnSpc>
              <a:spcBef>
                <a:spcPts val="487"/>
              </a:spcBef>
              <a:spcAft>
                <a:spcPts val="0"/>
              </a:spcAft>
              <a:buFont typeface="Verdana"/>
              <a:buChar char="◦"/>
              <a:defRPr/>
            </a:pPr>
            <a:endParaRPr lang="en-US" dirty="0"/>
          </a:p>
          <a:p>
            <a:pPr marL="568325" lvl="1" indent="-210570" fontAlgn="auto">
              <a:lnSpc>
                <a:spcPct val="90000"/>
              </a:lnSpc>
              <a:spcBef>
                <a:spcPts val="487"/>
              </a:spcBef>
              <a:spcAft>
                <a:spcPts val="0"/>
              </a:spcAft>
              <a:buFont typeface="Verdana"/>
              <a:buChar char="◦"/>
              <a:defRPr/>
            </a:pPr>
            <a:r>
              <a:rPr lang="en-US" dirty="0" smtClean="0"/>
              <a:t>The </a:t>
            </a:r>
            <a:r>
              <a:rPr lang="en-US" dirty="0"/>
              <a:t>vast majority of people in such countries are only victims of </a:t>
            </a:r>
            <a:r>
              <a:rPr lang="en-US" dirty="0" smtClean="0"/>
              <a:t>corruption</a:t>
            </a:r>
            <a:endParaRPr lang="en-US" dirty="0"/>
          </a:p>
          <a:p>
            <a:pPr marL="0" indent="0">
              <a:buNone/>
            </a:pPr>
            <a:endParaRPr lang="en-US" dirty="0"/>
          </a:p>
        </p:txBody>
      </p:sp>
    </p:spTree>
    <p:extLst>
      <p:ext uri="{BB962C8B-B14F-4D97-AF65-F5344CB8AC3E}">
        <p14:creationId xmlns:p14="http://schemas.microsoft.com/office/powerpoint/2010/main" val="325482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b="1" dirty="0">
                <a:solidFill>
                  <a:schemeClr val="accent2"/>
                </a:solidFill>
              </a:rPr>
              <a:t>Transparency International</a:t>
            </a:r>
            <a:endParaRPr lang="en-US" dirty="0">
              <a:solidFill>
                <a:schemeClr val="accent2"/>
              </a:solidFill>
            </a:endParaRPr>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dirty="0"/>
              <a:t>Companies from Russia and China are most likely to pay bribes when doing business abroad, a survey suggests.</a:t>
            </a:r>
          </a:p>
          <a:p>
            <a:r>
              <a:rPr lang="en-US" dirty="0"/>
              <a:t>The two scored worst out of 28 countries in a poll </a:t>
            </a:r>
            <a:r>
              <a:rPr lang="en-US" dirty="0" smtClean="0"/>
              <a:t>of </a:t>
            </a:r>
            <a:r>
              <a:rPr lang="en-US" dirty="0"/>
              <a:t>3,000 business </a:t>
            </a:r>
            <a:r>
              <a:rPr lang="en-US" dirty="0" smtClean="0"/>
              <a:t>executives. </a:t>
            </a:r>
          </a:p>
          <a:p>
            <a:r>
              <a:rPr lang="en-US" dirty="0"/>
              <a:t>Russia, which came bottom of the league, was seen by TI as a particularly challenging case.</a:t>
            </a:r>
          </a:p>
          <a:p>
            <a:r>
              <a:rPr lang="en-US" dirty="0"/>
              <a:t>"Unfortunately... there are no islands of integrity in Russian public and business life," said TI Russian director, Elena </a:t>
            </a:r>
            <a:r>
              <a:rPr lang="en-US" dirty="0" err="1"/>
              <a:t>Panfilova</a:t>
            </a:r>
            <a:r>
              <a:rPr lang="en-US" dirty="0"/>
              <a:t>.</a:t>
            </a:r>
          </a:p>
          <a:p>
            <a:endParaRPr lang="en-US" dirty="0" smtClean="0"/>
          </a:p>
          <a:p>
            <a:endParaRPr lang="en-US" dirty="0"/>
          </a:p>
          <a:p>
            <a:endParaRPr lang="en-US" dirty="0"/>
          </a:p>
        </p:txBody>
      </p:sp>
    </p:spTree>
    <p:extLst>
      <p:ext uri="{BB962C8B-B14F-4D97-AF65-F5344CB8AC3E}">
        <p14:creationId xmlns:p14="http://schemas.microsoft.com/office/powerpoint/2010/main" val="208265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Transparency International</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It is of particular concern that China and Russia are at the bottom of the index," said TI in its report.</a:t>
            </a:r>
          </a:p>
          <a:p>
            <a:r>
              <a:rPr lang="en-US" dirty="0"/>
              <a:t>"Given the increasing global presence of businesses from </a:t>
            </a:r>
            <a:r>
              <a:rPr lang="en-US" dirty="0" smtClean="0"/>
              <a:t>these </a:t>
            </a:r>
            <a:r>
              <a:rPr lang="en-US" dirty="0"/>
              <a:t>countries, bribery and corruption are likely to have a substantial impact on societies in which they operate and on the ability of companies to compete fairly in these markets."</a:t>
            </a:r>
          </a:p>
          <a:p>
            <a:endParaRPr lang="en-US" dirty="0"/>
          </a:p>
        </p:txBody>
      </p:sp>
    </p:spTree>
    <p:extLst>
      <p:ext uri="{BB962C8B-B14F-4D97-AF65-F5344CB8AC3E}">
        <p14:creationId xmlns:p14="http://schemas.microsoft.com/office/powerpoint/2010/main" val="57931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Transparency International</a:t>
            </a:r>
            <a:endParaRPr lang="en-US" dirty="0"/>
          </a:p>
        </p:txBody>
      </p:sp>
      <p:sp>
        <p:nvSpPr>
          <p:cNvPr id="3" name="Content Placeholder 2"/>
          <p:cNvSpPr>
            <a:spLocks noGrp="1"/>
          </p:cNvSpPr>
          <p:nvPr>
            <p:ph idx="1"/>
          </p:nvPr>
        </p:nvSpPr>
        <p:spPr/>
        <p:txBody>
          <a:bodyPr/>
          <a:lstStyle/>
          <a:p>
            <a:r>
              <a:rPr lang="en-US" dirty="0"/>
              <a:t>The Netherlands and Switzerland came top, </a:t>
            </a:r>
            <a:r>
              <a:rPr lang="en-US" dirty="0" smtClean="0"/>
              <a:t>(i.e. the least corrupt) while </a:t>
            </a:r>
            <a:r>
              <a:rPr lang="en-US" dirty="0"/>
              <a:t>the UK ranked eighth, just ahead of the US and France.</a:t>
            </a:r>
          </a:p>
        </p:txBody>
      </p:sp>
    </p:spTree>
    <p:extLst>
      <p:ext uri="{BB962C8B-B14F-4D97-AF65-F5344CB8AC3E}">
        <p14:creationId xmlns:p14="http://schemas.microsoft.com/office/powerpoint/2010/main" val="3164268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Transparency International</a:t>
            </a:r>
            <a:endParaRPr lang="en-US" dirty="0"/>
          </a:p>
        </p:txBody>
      </p:sp>
      <p:sp>
        <p:nvSpPr>
          <p:cNvPr id="3" name="Content Placeholder 2"/>
          <p:cNvSpPr>
            <a:spLocks noGrp="1"/>
          </p:cNvSpPr>
          <p:nvPr>
            <p:ph idx="1"/>
          </p:nvPr>
        </p:nvSpPr>
        <p:spPr/>
        <p:txBody>
          <a:bodyPr>
            <a:normAutofit lnSpcReduction="10000"/>
          </a:bodyPr>
          <a:lstStyle/>
          <a:p>
            <a:r>
              <a:rPr lang="en-US" dirty="0"/>
              <a:t>Bribe-paying was seen as much more common by businessmen from countries whose governments were also considered to have the least integrity, according to a separate "corruption perceptions" survey carried out by TI last year</a:t>
            </a:r>
            <a:r>
              <a:rPr lang="en-US" dirty="0" smtClean="0"/>
              <a:t>.</a:t>
            </a:r>
          </a:p>
          <a:p>
            <a:r>
              <a:rPr lang="en-US" dirty="0"/>
              <a:t>The report called for more international action to outlaw companies from paying bribes in foreign countries.</a:t>
            </a:r>
          </a:p>
          <a:p>
            <a:endParaRPr lang="en-US" dirty="0"/>
          </a:p>
        </p:txBody>
      </p:sp>
    </p:spTree>
    <p:extLst>
      <p:ext uri="{BB962C8B-B14F-4D97-AF65-F5344CB8AC3E}">
        <p14:creationId xmlns:p14="http://schemas.microsoft.com/office/powerpoint/2010/main" val="221421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Transparency International</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sector most affected by bribery was public procurement - where companies compete to win contracts from governments for everything from waste collection to road building</a:t>
            </a:r>
            <a:r>
              <a:rPr lang="en-US" dirty="0" smtClean="0"/>
              <a:t>.</a:t>
            </a:r>
          </a:p>
          <a:p>
            <a:pPr marL="0" indent="0">
              <a:buNone/>
            </a:pPr>
            <a:r>
              <a:rPr lang="en-US" dirty="0" smtClean="0"/>
              <a:t> </a:t>
            </a:r>
          </a:p>
          <a:p>
            <a:r>
              <a:rPr lang="en-US" dirty="0"/>
              <a:t>TI noted that the nature of public sector contracts - which are usually large, complex and involve many sub-contractors - makes it much easier to inflate costs and hide inappropriate payments</a:t>
            </a:r>
            <a:r>
              <a:rPr lang="en-US" dirty="0" smtClean="0"/>
              <a:t>.</a:t>
            </a:r>
          </a:p>
          <a:p>
            <a:pPr marL="0" indent="0">
              <a:buNone/>
            </a:pPr>
            <a:endParaRPr lang="en-US" dirty="0"/>
          </a:p>
          <a:p>
            <a:r>
              <a:rPr lang="en-US" dirty="0"/>
              <a:t>However, TI said that paying bribes to win major infrastructure and housing projects "effectively cheats taxpayers out of their money" and can undermine safety standards</a:t>
            </a:r>
            <a:r>
              <a:rPr lang="en-US" dirty="0" smtClean="0"/>
              <a:t>.</a:t>
            </a:r>
          </a:p>
          <a:p>
            <a:pPr marL="0" indent="0">
              <a:buNone/>
            </a:pPr>
            <a:endParaRPr lang="en-US" dirty="0"/>
          </a:p>
          <a:p>
            <a:r>
              <a:rPr lang="en-US" dirty="0"/>
              <a:t>The survey indicated that companies paid bribes almost as routinely to other businesses as they do to government officials</a:t>
            </a:r>
            <a:r>
              <a:rPr lang="en-US" dirty="0" smtClean="0"/>
              <a:t>.</a:t>
            </a:r>
            <a:endParaRPr lang="en-US" dirty="0"/>
          </a:p>
          <a:p>
            <a:endParaRPr lang="en-US" dirty="0"/>
          </a:p>
        </p:txBody>
      </p:sp>
    </p:spTree>
    <p:extLst>
      <p:ext uri="{BB962C8B-B14F-4D97-AF65-F5344CB8AC3E}">
        <p14:creationId xmlns:p14="http://schemas.microsoft.com/office/powerpoint/2010/main" val="2126968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Transparency International</a:t>
            </a:r>
            <a:endParaRPr lang="en-US" dirty="0"/>
          </a:p>
        </p:txBody>
      </p:sp>
      <p:sp>
        <p:nvSpPr>
          <p:cNvPr id="3" name="Content Placeholder 2"/>
          <p:cNvSpPr>
            <a:spLocks noGrp="1"/>
          </p:cNvSpPr>
          <p:nvPr>
            <p:ph idx="1"/>
          </p:nvPr>
        </p:nvSpPr>
        <p:spPr/>
        <p:txBody>
          <a:bodyPr/>
          <a:lstStyle/>
          <a:p>
            <a:r>
              <a:rPr lang="en-US" dirty="0"/>
              <a:t>The mining and the oil and gas sectors - in which Russia and China are most active - also scored low in the poll.</a:t>
            </a:r>
          </a:p>
          <a:p>
            <a:r>
              <a:rPr lang="en-US" dirty="0"/>
              <a:t>Agriculture was considered the least bribe-prone, while banking ranked the fourth least-corrupt out of 19 industries.</a:t>
            </a:r>
          </a:p>
          <a:p>
            <a:pPr marL="0" indent="0">
              <a:buNone/>
            </a:pPr>
            <a:endParaRPr lang="en-US" dirty="0"/>
          </a:p>
        </p:txBody>
      </p:sp>
    </p:spTree>
    <p:extLst>
      <p:ext uri="{BB962C8B-B14F-4D97-AF65-F5344CB8AC3E}">
        <p14:creationId xmlns:p14="http://schemas.microsoft.com/office/powerpoint/2010/main" val="2336269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How Much?</a:t>
            </a:r>
            <a:endParaRPr lang="en-US" dirty="0">
              <a:solidFill>
                <a:schemeClr val="accent2"/>
              </a:solidFill>
            </a:endParaRPr>
          </a:p>
        </p:txBody>
      </p:sp>
      <p:sp>
        <p:nvSpPr>
          <p:cNvPr id="3" name="Content Placeholder 2"/>
          <p:cNvSpPr>
            <a:spLocks noGrp="1"/>
          </p:cNvSpPr>
          <p:nvPr>
            <p:ph idx="1"/>
          </p:nvPr>
        </p:nvSpPr>
        <p:spPr/>
        <p:txBody>
          <a:bodyPr/>
          <a:lstStyle/>
          <a:p>
            <a:r>
              <a:rPr lang="en-US" i="1" dirty="0">
                <a:latin typeface="Arial" pitchFamily="34" charset="0"/>
              </a:rPr>
              <a:t>The Economist</a:t>
            </a:r>
            <a:r>
              <a:rPr lang="en-US" dirty="0">
                <a:latin typeface="Arial" pitchFamily="34" charset="0"/>
              </a:rPr>
              <a:t> </a:t>
            </a:r>
            <a:r>
              <a:rPr lang="en-US" dirty="0" smtClean="0">
                <a:latin typeface="Arial" pitchFamily="34" charset="0"/>
              </a:rPr>
              <a:t>estimates that </a:t>
            </a:r>
            <a:r>
              <a:rPr lang="en-US" dirty="0">
                <a:latin typeface="Arial" pitchFamily="34" charset="0"/>
              </a:rPr>
              <a:t>corruption may be measured at approximately $9 trillion per year. </a:t>
            </a:r>
          </a:p>
          <a:p>
            <a:endParaRPr lang="en-US" dirty="0"/>
          </a:p>
        </p:txBody>
      </p:sp>
    </p:spTree>
    <p:extLst>
      <p:ext uri="{BB962C8B-B14F-4D97-AF65-F5344CB8AC3E}">
        <p14:creationId xmlns:p14="http://schemas.microsoft.com/office/powerpoint/2010/main" val="1424181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1406</Words>
  <Application>Microsoft Office PowerPoint</Application>
  <PresentationFormat>On-screen Show (4:3)</PresentationFormat>
  <Paragraphs>154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Western Focus on Bribery</vt:lpstr>
      <vt:lpstr>Transparency International</vt:lpstr>
      <vt:lpstr>Transparency International</vt:lpstr>
      <vt:lpstr>Transparency International</vt:lpstr>
      <vt:lpstr>Transparency International</vt:lpstr>
      <vt:lpstr>Transparency International</vt:lpstr>
      <vt:lpstr>Transparency International</vt:lpstr>
      <vt:lpstr>Transparency International</vt:lpstr>
      <vt:lpstr>How Much?</vt:lpstr>
      <vt:lpstr>Foreign Corrupt Practices Act (FCPA)</vt:lpstr>
      <vt:lpstr>BELS</vt:lpstr>
      <vt:lpstr>Examples</vt:lpstr>
      <vt:lpstr>Examples</vt:lpstr>
      <vt:lpstr>EXCEPTIONS / DEFENSES</vt:lpstr>
      <vt:lpstr>CONSEQUENCES</vt:lpstr>
      <vt:lpstr>RISK AREAS</vt:lpstr>
      <vt:lpstr>Other Issues</vt:lpstr>
      <vt:lpstr>Other Types of Corruption</vt:lpstr>
      <vt:lpstr>Ethics and International Management</vt:lpstr>
      <vt:lpstr>Major Ethical Issues</vt:lpstr>
      <vt:lpstr>Ethical Issues Around the World</vt:lpstr>
      <vt:lpstr>Perceptions of Corruption</vt:lpstr>
      <vt:lpstr>Principles of the UN Global Compact</vt:lpstr>
      <vt:lpstr>Countering Corruption</vt:lpstr>
      <vt:lpstr>Corruption and Culture</vt:lpstr>
    </vt:vector>
  </TitlesOfParts>
  <Company>College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 FOREIGN  CORRUPT PRACTICES ACT</dc:title>
  <dc:creator>Reed, Maggie</dc:creator>
  <cp:lastModifiedBy>Reed, Maggie</cp:lastModifiedBy>
  <cp:revision>12</cp:revision>
  <cp:lastPrinted>2011-11-09T20:36:06Z</cp:lastPrinted>
  <dcterms:created xsi:type="dcterms:W3CDTF">2011-11-02T22:10:43Z</dcterms:created>
  <dcterms:modified xsi:type="dcterms:W3CDTF">2013-04-05T21:19:07Z</dcterms:modified>
</cp:coreProperties>
</file>