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0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08D33-9075-1449-86AA-26D7CF4896A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6293E-A7D8-7348-90EF-FEDD75141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Michele Marie,</a:t>
            </a:r>
            <a:r>
              <a:rPr lang="en-US" baseline="0" dirty="0" smtClean="0"/>
              <a:t> The French New Wave, </a:t>
            </a:r>
            <a:r>
              <a:rPr lang="en-US" baseline="0" dirty="0" err="1" smtClean="0"/>
              <a:t>p</a:t>
            </a:r>
            <a:r>
              <a:rPr lang="en-US" baseline="0" dirty="0" smtClean="0"/>
              <a:t>. 41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293E-A7D8-7348-90EF-FEDD75141E7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Marie, </a:t>
            </a:r>
            <a:r>
              <a:rPr lang="en-US" dirty="0" err="1" smtClean="0"/>
              <a:t>p</a:t>
            </a:r>
            <a:r>
              <a:rPr lang="en-US" dirty="0" smtClean="0"/>
              <a:t>. 101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293E-A7D8-7348-90EF-FEDD75141E7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99A808B-0C3F-7A4D-BDBF-5F7FF5729C38}" type="datetimeFigureOut">
              <a:rPr lang="en-US" smtClean="0"/>
              <a:pPr/>
              <a:t>4/1/10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7E10E11-3042-C54D-A674-609A4EDB7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  <p:sldLayoutId id="2147483822" r:id="rId18"/>
    <p:sldLayoutId id="2147483823" r:id="rId19"/>
    <p:sldLayoutId id="2147483824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1960s Film Revolution and the French New Wave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Background for </a:t>
            </a:r>
            <a:r>
              <a:rPr lang="en-US" i="1" dirty="0" smtClean="0"/>
              <a:t>Bonnie and Clyde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other issues or films do you associate with the 1960s?</a:t>
            </a:r>
          </a:p>
          <a:p>
            <a:r>
              <a:rPr lang="en-US" i="1" dirty="0" smtClean="0"/>
              <a:t>American </a:t>
            </a:r>
            <a:r>
              <a:rPr lang="en-US" i="1" dirty="0" smtClean="0"/>
              <a:t>Graffiti: </a:t>
            </a:r>
            <a:r>
              <a:rPr lang="en-US" i="1" dirty="0" smtClean="0"/>
              <a:t>cars, teens looking for escape from small town</a:t>
            </a:r>
          </a:p>
          <a:p>
            <a:r>
              <a:rPr lang="en-US" dirty="0" smtClean="0"/>
              <a:t>Classic westerns: </a:t>
            </a:r>
            <a:r>
              <a:rPr lang="en-US" i="1" dirty="0" smtClean="0"/>
              <a:t>Butch Cassidy, Midnight Cowboy, Sergio Leone Westerns, The Wild Bunch</a:t>
            </a:r>
          </a:p>
          <a:p>
            <a:r>
              <a:rPr lang="en-US" i="1" dirty="0" smtClean="0"/>
              <a:t>Dr. Strangelove</a:t>
            </a:r>
          </a:p>
          <a:p>
            <a:r>
              <a:rPr lang="en-US" dirty="0" smtClean="0"/>
              <a:t>Spy movie: </a:t>
            </a:r>
            <a:r>
              <a:rPr lang="en-US" i="1" dirty="0" smtClean="0"/>
              <a:t>Dr. No, </a:t>
            </a:r>
            <a:r>
              <a:rPr lang="en-US" i="1" dirty="0" err="1" smtClean="0"/>
              <a:t>Goldfinger</a:t>
            </a:r>
            <a:r>
              <a:rPr lang="en-US" i="1" dirty="0" smtClean="0"/>
              <a:t>, Pink Panther </a:t>
            </a:r>
          </a:p>
          <a:p>
            <a:r>
              <a:rPr lang="en-US" i="1" dirty="0" smtClean="0"/>
              <a:t>Black Sunday</a:t>
            </a:r>
            <a:r>
              <a:rPr lang="en-US" dirty="0" smtClean="0"/>
              <a:t>—groundbreaking horror film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Tenant, Rosemary’s Baby</a:t>
            </a:r>
          </a:p>
          <a:p>
            <a:r>
              <a:rPr lang="en-US" smtClean="0"/>
              <a:t>Psycho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Film Background: French New Wave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Critics and theorists who published in </a:t>
            </a:r>
            <a:r>
              <a:rPr lang="en-US" i="1" dirty="0" smtClean="0"/>
              <a:t>Cahiers du Cinema </a:t>
            </a:r>
            <a:r>
              <a:rPr lang="en-US" dirty="0" smtClean="0"/>
              <a:t>and </a:t>
            </a:r>
            <a:r>
              <a:rPr lang="en-US" i="1" dirty="0" smtClean="0"/>
              <a:t>Arts</a:t>
            </a:r>
          </a:p>
          <a:p>
            <a:r>
              <a:rPr lang="en-US" dirty="0" smtClean="0"/>
              <a:t>Protest against safe, cinematically polished, but inauthentic cinema—the “tradition of quality” cinema</a:t>
            </a:r>
          </a:p>
          <a:p>
            <a:r>
              <a:rPr lang="en-US" dirty="0" smtClean="0"/>
              <a:t>Francois Truffaut, “A Certain Tendency of the French Cinema,</a:t>
            </a:r>
            <a:r>
              <a:rPr lang="en-US" i="1" dirty="0" smtClean="0"/>
              <a:t>” Cahiers du Cinema </a:t>
            </a:r>
            <a:r>
              <a:rPr lang="en-US" dirty="0" smtClean="0"/>
              <a:t>(1954) criticized the timidity of conventionally ambitious films.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080" y="1870973"/>
            <a:ext cx="2981343" cy="4255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Truffaut in </a:t>
            </a:r>
            <a:r>
              <a:rPr lang="en-US" i="1" dirty="0" smtClean="0"/>
              <a:t>Arts, </a:t>
            </a:r>
            <a:r>
              <a:rPr lang="en-US" dirty="0" smtClean="0"/>
              <a:t>1957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Directors make excuses by saying they have no control over content, but that is nothing but a crisis of courage and virility. </a:t>
            </a:r>
          </a:p>
          <a:p>
            <a:r>
              <a:rPr lang="en-US" dirty="0" smtClean="0"/>
              <a:t>Excellent films can be made on low budgets.</a:t>
            </a:r>
          </a:p>
          <a:p>
            <a:r>
              <a:rPr lang="en-US" dirty="0" smtClean="0"/>
              <a:t>There are no bad films, only mediocre directors.</a:t>
            </a:r>
          </a:p>
          <a:p>
            <a:r>
              <a:rPr lang="en-US" dirty="0" smtClean="0"/>
              <a:t>Tomorrow’s films will be made by adventurers.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878" y="1985963"/>
            <a:ext cx="3774986" cy="2955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Auteur Theory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Term popularized in the U.S. by critic Andrew Sarris</a:t>
            </a:r>
          </a:p>
          <a:p>
            <a:r>
              <a:rPr lang="en-US" dirty="0" smtClean="0"/>
              <a:t>(Truffaut): There is only one auteur (author) of a film and that is the director.</a:t>
            </a:r>
          </a:p>
          <a:p>
            <a:r>
              <a:rPr lang="en-US" dirty="0" smtClean="0"/>
              <a:t>Certain directors—Jean Renoir, Max </a:t>
            </a:r>
            <a:r>
              <a:rPr lang="en-US" dirty="0" err="1" smtClean="0"/>
              <a:t>Ophuls</a:t>
            </a:r>
            <a:r>
              <a:rPr lang="en-US" dirty="0" smtClean="0"/>
              <a:t>—are </a:t>
            </a:r>
            <a:r>
              <a:rPr lang="en-US" dirty="0" err="1" smtClean="0"/>
              <a:t>auteurs</a:t>
            </a:r>
            <a:r>
              <a:rPr lang="en-US" dirty="0" smtClean="0"/>
              <a:t> with an identifiable vision but others are not.</a:t>
            </a:r>
          </a:p>
          <a:p>
            <a:r>
              <a:rPr lang="en-US" dirty="0" smtClean="0"/>
              <a:t>“There are no works; there are only </a:t>
            </a:r>
            <a:r>
              <a:rPr lang="en-US" dirty="0" err="1" smtClean="0"/>
              <a:t>auteurs</a:t>
            </a:r>
            <a:r>
              <a:rPr lang="en-US" dirty="0" smtClean="0"/>
              <a:t>.” </a:t>
            </a:r>
          </a:p>
          <a:p>
            <a:r>
              <a:rPr lang="en-US" dirty="0" smtClean="0"/>
              <a:t>Admiration for Howard Hawks (</a:t>
            </a:r>
            <a:r>
              <a:rPr lang="en-US" i="1" dirty="0" smtClean="0"/>
              <a:t>Scarface</a:t>
            </a:r>
            <a:r>
              <a:rPr lang="en-US" dirty="0" smtClean="0"/>
              <a:t>) and Alfred Hitchcock as precursors. </a:t>
            </a:r>
          </a:p>
          <a:p>
            <a:r>
              <a:rPr lang="en-US" dirty="0" smtClean="0"/>
              <a:t>Andre </a:t>
            </a:r>
            <a:r>
              <a:rPr lang="en-US" dirty="0" err="1" smtClean="0"/>
              <a:t>Bazin</a:t>
            </a:r>
            <a:r>
              <a:rPr lang="en-US" dirty="0" smtClean="0"/>
              <a:t>: “technique that refers to metaphysics”—attention to style and </a:t>
            </a:r>
            <a:r>
              <a:rPr lang="en-US" dirty="0" err="1" smtClean="0"/>
              <a:t>mise</a:t>
            </a:r>
            <a:r>
              <a:rPr lang="en-US" dirty="0" smtClean="0"/>
              <a:t>-en-scene, not simply the scenario.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and Techniques of “New Wave” Films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Disdain for conventional continuity editing</a:t>
            </a:r>
          </a:p>
          <a:p>
            <a:r>
              <a:rPr lang="en-US" dirty="0" smtClean="0"/>
              <a:t>Use of jump cuts and modernist techniques of montage</a:t>
            </a:r>
          </a:p>
          <a:p>
            <a:r>
              <a:rPr lang="en-US" dirty="0" smtClean="0"/>
              <a:t>The long take: sequences extended beyond conventional limits</a:t>
            </a:r>
          </a:p>
          <a:p>
            <a:r>
              <a:rPr lang="en-US" dirty="0" smtClean="0"/>
              <a:t>Direct recording of sound </a:t>
            </a:r>
          </a:p>
          <a:p>
            <a:r>
              <a:rPr lang="en-US" dirty="0" smtClean="0"/>
              <a:t>Improvisations added later by post-synchronization</a:t>
            </a:r>
          </a:p>
          <a:p>
            <a:r>
              <a:rPr lang="en-US" dirty="0" smtClean="0"/>
              <a:t>Scripts were more personal and autobiographical, but the </a:t>
            </a:r>
            <a:r>
              <a:rPr lang="en-US" i="1" dirty="0" err="1" smtClean="0"/>
              <a:t>mise</a:t>
            </a:r>
            <a:r>
              <a:rPr lang="en-US" i="1" dirty="0" smtClean="0"/>
              <a:t>-en-scene </a:t>
            </a:r>
            <a:r>
              <a:rPr lang="en-US" dirty="0" smtClean="0"/>
              <a:t>was the place in the film where subjectivity really ruled.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Practitioners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Claude </a:t>
            </a:r>
            <a:r>
              <a:rPr lang="en-US" dirty="0" err="1" smtClean="0"/>
              <a:t>Chabrol</a:t>
            </a:r>
            <a:r>
              <a:rPr lang="en-US" dirty="0" smtClean="0"/>
              <a:t>, </a:t>
            </a:r>
            <a:r>
              <a:rPr lang="en-US" i="1" dirty="0" smtClean="0"/>
              <a:t>The Cousins </a:t>
            </a:r>
          </a:p>
          <a:p>
            <a:r>
              <a:rPr lang="en-US" dirty="0" smtClean="0"/>
              <a:t>Francois Truffaut, </a:t>
            </a:r>
            <a:r>
              <a:rPr lang="en-US" i="1" dirty="0" smtClean="0"/>
              <a:t>The 400 Blows, Jules and Jim </a:t>
            </a:r>
            <a:r>
              <a:rPr lang="en-US" dirty="0" smtClean="0"/>
              <a:t>(1962): tale of two free-spirited young men and a young woman</a:t>
            </a:r>
            <a:endParaRPr lang="en-US" i="1" dirty="0" smtClean="0"/>
          </a:p>
          <a:p>
            <a:r>
              <a:rPr lang="en-US" dirty="0" smtClean="0"/>
              <a:t>Eric Rohmer, </a:t>
            </a:r>
            <a:r>
              <a:rPr lang="en-US" i="1" dirty="0" smtClean="0"/>
              <a:t>Claire’s Knee </a:t>
            </a:r>
            <a:r>
              <a:rPr lang="en-US" dirty="0" smtClean="0"/>
              <a:t>and </a:t>
            </a:r>
            <a:r>
              <a:rPr lang="en-US" i="1" dirty="0" smtClean="0"/>
              <a:t>Six Moral Tales</a:t>
            </a:r>
          </a:p>
          <a:p>
            <a:r>
              <a:rPr lang="en-US" dirty="0" smtClean="0"/>
              <a:t>Agnes </a:t>
            </a:r>
            <a:r>
              <a:rPr lang="en-US" dirty="0" err="1" smtClean="0"/>
              <a:t>Varda</a:t>
            </a:r>
            <a:r>
              <a:rPr lang="en-US" dirty="0" smtClean="0"/>
              <a:t>, </a:t>
            </a:r>
            <a:r>
              <a:rPr lang="en-US" i="1" dirty="0" smtClean="0"/>
              <a:t>Cleo from 5 to 7 </a:t>
            </a:r>
            <a:r>
              <a:rPr lang="en-US" dirty="0" smtClean="0"/>
              <a:t>(1962)</a:t>
            </a:r>
          </a:p>
          <a:p>
            <a:r>
              <a:rPr lang="en-US" dirty="0" smtClean="0"/>
              <a:t>Jean-Luc Godard, </a:t>
            </a:r>
            <a:r>
              <a:rPr lang="en-US" i="1" dirty="0" smtClean="0"/>
              <a:t>Breathless </a:t>
            </a:r>
            <a:r>
              <a:rPr lang="en-US" dirty="0" smtClean="0"/>
              <a:t>(1960)</a:t>
            </a:r>
            <a:r>
              <a:rPr lang="en-US" i="1" dirty="0" smtClean="0"/>
              <a:t>: </a:t>
            </a:r>
            <a:r>
              <a:rPr lang="en-US" dirty="0" smtClean="0"/>
              <a:t>story of a youthful antihero, a free-living petty thief, and his girlfriend, exemplifying individualism and resisting conventional bourgeois life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1398267"/>
            <a:ext cx="4038600" cy="4065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Truffaut on the New Wave’s Strengths and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“We believed that everything had to be simplified so we could work freely . . . Hence the quantity of New Wave pictures whose only common feature is a sum of rejection—the rejection of extras, of theatrical intrigue, costly sets, explanatory scenes; these films often have three or four characters and very little action. . . . The confusion lies in that the qualities of this new cinema—gracefulness, lightness, a sense of propriety, elegance, a quick pace—parallel its faults—frivolity, lack of thought, naïveté.”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American Movie Genres of the 1960s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Biblical epics or epics set in antiquity (</a:t>
            </a:r>
            <a:r>
              <a:rPr lang="en-US" i="1" dirty="0" smtClean="0"/>
              <a:t>King of Kings, </a:t>
            </a:r>
            <a:r>
              <a:rPr lang="en-US" dirty="0" smtClean="0"/>
              <a:t>1961;</a:t>
            </a:r>
            <a:r>
              <a:rPr lang="en-US" i="1" dirty="0" smtClean="0"/>
              <a:t> Cleopatra, </a:t>
            </a:r>
            <a:r>
              <a:rPr lang="en-US" dirty="0" smtClean="0"/>
              <a:t>1963)</a:t>
            </a:r>
          </a:p>
          <a:p>
            <a:r>
              <a:rPr lang="en-US" dirty="0" smtClean="0"/>
              <a:t>Westerns, especially westerns that revised patriotic accounts of U.S. history or commented indirectly on the Vietnam war: </a:t>
            </a:r>
            <a:r>
              <a:rPr lang="en-US" i="1" dirty="0" smtClean="0"/>
              <a:t>How the West Was Won </a:t>
            </a:r>
            <a:r>
              <a:rPr lang="en-US" dirty="0" smtClean="0"/>
              <a:t>(1962) and </a:t>
            </a:r>
            <a:r>
              <a:rPr lang="en-US" i="1" dirty="0" smtClean="0"/>
              <a:t>The Alamo </a:t>
            </a:r>
            <a:r>
              <a:rPr lang="en-US" dirty="0" smtClean="0"/>
              <a:t>(1960) versus </a:t>
            </a:r>
            <a:r>
              <a:rPr lang="en-US" i="1" dirty="0" smtClean="0"/>
              <a:t>Little Big Man </a:t>
            </a:r>
            <a:r>
              <a:rPr lang="en-US" dirty="0" smtClean="0"/>
              <a:t>(1970)</a:t>
            </a:r>
            <a:r>
              <a:rPr lang="en-US" i="1" dirty="0" smtClean="0"/>
              <a:t>.</a:t>
            </a:r>
            <a:endParaRPr lang="en-US" dirty="0" smtClean="0"/>
          </a:p>
          <a:p>
            <a:r>
              <a:rPr lang="en-US" dirty="0" smtClean="0"/>
              <a:t>“Adult” sex comedies (Rock Hudson and Doris Day in </a:t>
            </a:r>
            <a:r>
              <a:rPr lang="en-US" i="1" dirty="0" smtClean="0"/>
              <a:t>Pillow Talk, </a:t>
            </a:r>
            <a:r>
              <a:rPr lang="en-US" dirty="0" smtClean="0"/>
              <a:t>1959; </a:t>
            </a:r>
            <a:r>
              <a:rPr lang="en-US" i="1" dirty="0" smtClean="0"/>
              <a:t>Lover Come Back, </a:t>
            </a:r>
            <a:r>
              <a:rPr lang="en-US" dirty="0" smtClean="0"/>
              <a:t>1961)</a:t>
            </a:r>
          </a:p>
          <a:p>
            <a:r>
              <a:rPr lang="en-US" dirty="0" smtClean="0"/>
              <a:t>Teen exploitation pictures (beach movies such as </a:t>
            </a:r>
            <a:r>
              <a:rPr lang="en-US" i="1" dirty="0" smtClean="0"/>
              <a:t>Beach Blanket Bingo</a:t>
            </a:r>
            <a:r>
              <a:rPr lang="en-US" dirty="0" smtClean="0"/>
              <a:t>, horror films)</a:t>
            </a:r>
          </a:p>
          <a:p>
            <a:r>
              <a:rPr lang="en-US" dirty="0" smtClean="0"/>
              <a:t>Big-budget musicals that mostly tanked at the box office: </a:t>
            </a:r>
            <a:r>
              <a:rPr lang="en-US" i="1" dirty="0" smtClean="0"/>
              <a:t>Hello, Dolly; Star!; On a Clear Day You Can See Forever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Movie genres,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Social problem melodramas on race, often starring Sidney Poitier: </a:t>
            </a:r>
            <a:r>
              <a:rPr lang="en-US" i="1" dirty="0" smtClean="0"/>
              <a:t>In the Heat of the Night (</a:t>
            </a:r>
            <a:r>
              <a:rPr lang="en-US" dirty="0" smtClean="0"/>
              <a:t>1967); </a:t>
            </a:r>
            <a:r>
              <a:rPr lang="en-US" i="1" dirty="0" smtClean="0"/>
              <a:t>Guess Who’s Coming to Dinner? </a:t>
            </a:r>
            <a:r>
              <a:rPr lang="en-US" dirty="0" smtClean="0"/>
              <a:t>(1967)</a:t>
            </a:r>
            <a:endParaRPr lang="en-US" i="1" dirty="0" smtClean="0"/>
          </a:p>
          <a:p>
            <a:r>
              <a:rPr lang="en-US" dirty="0" smtClean="0"/>
              <a:t>Science fiction: </a:t>
            </a:r>
            <a:r>
              <a:rPr lang="en-US" i="1" dirty="0" smtClean="0"/>
              <a:t>2001, A Space Odyssey </a:t>
            </a:r>
            <a:r>
              <a:rPr lang="en-US" dirty="0" smtClean="0"/>
              <a:t>(1968); </a:t>
            </a:r>
            <a:r>
              <a:rPr lang="en-US" i="1" dirty="0" smtClean="0"/>
              <a:t>Planet of the Apes </a:t>
            </a:r>
            <a:r>
              <a:rPr lang="en-US" dirty="0" smtClean="0"/>
              <a:t>(1968)</a:t>
            </a:r>
          </a:p>
          <a:p>
            <a:r>
              <a:rPr lang="en-US" dirty="0" smtClean="0"/>
              <a:t>“Youth cult” films: </a:t>
            </a:r>
            <a:r>
              <a:rPr lang="en-US" i="1" dirty="0" smtClean="0"/>
              <a:t>Easy Rider </a:t>
            </a:r>
            <a:r>
              <a:rPr lang="en-US" dirty="0" smtClean="0"/>
              <a:t>(1969), </a:t>
            </a:r>
            <a:r>
              <a:rPr lang="en-US" i="1" dirty="0" smtClean="0"/>
              <a:t>Five Easy Pieces </a:t>
            </a:r>
            <a:r>
              <a:rPr lang="en-US" dirty="0" smtClean="0"/>
              <a:t>(1970), </a:t>
            </a:r>
            <a:r>
              <a:rPr lang="en-US" i="1" dirty="0" smtClean="0"/>
              <a:t>Alice’s Restaurant </a:t>
            </a:r>
            <a:r>
              <a:rPr lang="en-US" dirty="0" smtClean="0"/>
              <a:t>(1969), </a:t>
            </a:r>
            <a:r>
              <a:rPr lang="en-US" i="1" dirty="0" smtClean="0"/>
              <a:t>The King of Marvin Gardens </a:t>
            </a:r>
            <a:r>
              <a:rPr lang="en-US" dirty="0" smtClean="0"/>
              <a:t>(1972), </a:t>
            </a:r>
            <a:r>
              <a:rPr lang="en-US" i="1" dirty="0" smtClean="0"/>
              <a:t>Bonnie and Clyde </a:t>
            </a:r>
            <a:r>
              <a:rPr lang="en-US" dirty="0" smtClean="0"/>
              <a:t>(1967)</a:t>
            </a:r>
          </a:p>
          <a:p>
            <a:pPr lvl="1"/>
            <a:r>
              <a:rPr lang="en-US" dirty="0" smtClean="0"/>
              <a:t>Critique of dominant culture and authority figures</a:t>
            </a:r>
          </a:p>
          <a:p>
            <a:pPr lvl="1"/>
            <a:r>
              <a:rPr lang="en-US" dirty="0" smtClean="0"/>
              <a:t>Celebrated freedom, individualism, nonconformity, and resistance to authority</a:t>
            </a:r>
          </a:p>
          <a:p>
            <a:pPr lvl="1"/>
            <a:r>
              <a:rPr lang="en-US" dirty="0" smtClean="0"/>
              <a:t>Promoted authenticity of experience as a goal more important than making money or following the usual definitions of success.</a:t>
            </a:r>
          </a:p>
          <a:p>
            <a:r>
              <a:rPr lang="en-US" dirty="0" smtClean="0"/>
              <a:t>Revival of African American films (no more “race movies”)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Blaxploitation</a:t>
            </a:r>
            <a:r>
              <a:rPr lang="en-US" dirty="0" smtClean="0"/>
              <a:t>” films (</a:t>
            </a:r>
            <a:r>
              <a:rPr lang="en-US" i="1" dirty="0" smtClean="0"/>
              <a:t>Shaft, </a:t>
            </a:r>
            <a:r>
              <a:rPr lang="en-US" dirty="0" smtClean="0"/>
              <a:t>1971)</a:t>
            </a:r>
          </a:p>
          <a:p>
            <a:pPr lvl="1"/>
            <a:r>
              <a:rPr lang="en-US" i="1" dirty="0" smtClean="0"/>
              <a:t>Sweet </a:t>
            </a:r>
            <a:r>
              <a:rPr lang="en-US" i="1" dirty="0" err="1" smtClean="0"/>
              <a:t>Sweetback’s</a:t>
            </a:r>
            <a:r>
              <a:rPr lang="en-US" i="1" dirty="0" smtClean="0"/>
              <a:t> </a:t>
            </a:r>
            <a:r>
              <a:rPr lang="en-US" i="1" dirty="0" err="1" smtClean="0"/>
              <a:t>Baadassss</a:t>
            </a:r>
            <a:r>
              <a:rPr lang="en-US" i="1" dirty="0" smtClean="0"/>
              <a:t> Song </a:t>
            </a:r>
            <a:r>
              <a:rPr lang="en-US" dirty="0" smtClean="0"/>
              <a:t>(1971)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906</TotalTime>
  <Words>880</Words>
  <Application>Microsoft Macintosh PowerPoint</Application>
  <PresentationFormat>On-screen Show (4:3)</PresentationFormat>
  <Paragraphs>62</Paragraphs>
  <Slides>11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Advantage</vt:lpstr>
      <vt:lpstr>1960s Film Revolution and the French New Wave</vt:lpstr>
      <vt:lpstr>Film Background: French New Wave </vt:lpstr>
      <vt:lpstr>Truffaut in Arts, 1957</vt:lpstr>
      <vt:lpstr>Auteur Theory </vt:lpstr>
      <vt:lpstr>Characteristics and Techniques of “New Wave” Films</vt:lpstr>
      <vt:lpstr>Practitioners </vt:lpstr>
      <vt:lpstr>Truffaut on the New Wave’s Strengths and Limitations</vt:lpstr>
      <vt:lpstr>American Movie Genres of the 1960s</vt:lpstr>
      <vt:lpstr>Movie genres, continued</vt:lpstr>
      <vt:lpstr>Class Suggestions</vt:lpstr>
      <vt:lpstr>Slide 11</vt:lpstr>
    </vt:vector>
  </TitlesOfParts>
  <Company>WSU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1960s Film Revolution</dc:title>
  <dc:creator>Donna Campbell</dc:creator>
  <cp:lastModifiedBy>Donna Campbell</cp:lastModifiedBy>
  <cp:revision>9</cp:revision>
  <dcterms:created xsi:type="dcterms:W3CDTF">2010-04-01T18:15:06Z</dcterms:created>
  <dcterms:modified xsi:type="dcterms:W3CDTF">2010-04-01T18:16:11Z</dcterms:modified>
</cp:coreProperties>
</file>