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97" r:id="rId2"/>
    <p:sldId id="337" r:id="rId3"/>
    <p:sldId id="335" r:id="rId4"/>
    <p:sldId id="336" r:id="rId5"/>
    <p:sldId id="354" r:id="rId6"/>
    <p:sldId id="355" r:id="rId7"/>
    <p:sldId id="356" r:id="rId8"/>
    <p:sldId id="357" r:id="rId9"/>
    <p:sldId id="298" r:id="rId10"/>
    <p:sldId id="299" r:id="rId11"/>
    <p:sldId id="301" r:id="rId12"/>
    <p:sldId id="300" r:id="rId13"/>
    <p:sldId id="256" r:id="rId14"/>
    <p:sldId id="303" r:id="rId15"/>
    <p:sldId id="304" r:id="rId16"/>
    <p:sldId id="306" r:id="rId17"/>
    <p:sldId id="305" r:id="rId18"/>
    <p:sldId id="275" r:id="rId19"/>
    <p:sldId id="261" r:id="rId20"/>
    <p:sldId id="276" r:id="rId21"/>
    <p:sldId id="285" r:id="rId22"/>
    <p:sldId id="264" r:id="rId23"/>
    <p:sldId id="259" r:id="rId24"/>
    <p:sldId id="310" r:id="rId25"/>
    <p:sldId id="266" r:id="rId26"/>
    <p:sldId id="260" r:id="rId27"/>
    <p:sldId id="284" r:id="rId28"/>
    <p:sldId id="341" r:id="rId29"/>
    <p:sldId id="308" r:id="rId30"/>
    <p:sldId id="265" r:id="rId31"/>
    <p:sldId id="309" r:id="rId32"/>
    <p:sldId id="277" r:id="rId33"/>
    <p:sldId id="340"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278" r:id="rId47"/>
    <p:sldId id="338" r:id="rId48"/>
    <p:sldId id="311" r:id="rId49"/>
    <p:sldId id="312" r:id="rId50"/>
    <p:sldId id="313" r:id="rId51"/>
    <p:sldId id="314" r:id="rId52"/>
    <p:sldId id="279" r:id="rId53"/>
    <p:sldId id="280" r:id="rId54"/>
    <p:sldId id="286" r:id="rId55"/>
    <p:sldId id="270" r:id="rId56"/>
    <p:sldId id="271" r:id="rId57"/>
    <p:sldId id="272" r:id="rId58"/>
    <p:sldId id="273" r:id="rId59"/>
    <p:sldId id="274" r:id="rId60"/>
    <p:sldId id="267" r:id="rId61"/>
    <p:sldId id="268" r:id="rId62"/>
    <p:sldId id="292" r:id="rId63"/>
    <p:sldId id="295" r:id="rId64"/>
    <p:sldId id="296" r:id="rId65"/>
    <p:sldId id="294" r:id="rId66"/>
    <p:sldId id="324" r:id="rId67"/>
    <p:sldId id="325" r:id="rId68"/>
    <p:sldId id="326" r:id="rId69"/>
    <p:sldId id="327" r:id="rId70"/>
    <p:sldId id="328" r:id="rId71"/>
    <p:sldId id="329" r:id="rId72"/>
    <p:sldId id="330" r:id="rId73"/>
    <p:sldId id="331"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375" r:id="rId92"/>
    <p:sldId id="376" r:id="rId93"/>
    <p:sldId id="377" r:id="rId94"/>
    <p:sldId id="378" r:id="rId95"/>
    <p:sldId id="379" r:id="rId96"/>
    <p:sldId id="380" r:id="rId97"/>
    <p:sldId id="381" r:id="rId98"/>
    <p:sldId id="382" r:id="rId99"/>
    <p:sldId id="383" r:id="rId100"/>
    <p:sldId id="384" r:id="rId101"/>
    <p:sldId id="385"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99" d="100"/>
          <a:sy n="99" d="100"/>
        </p:scale>
        <p:origin x="246" y="90"/>
      </p:cViewPr>
      <p:guideLst>
        <p:guide orient="horz" pos="2160"/>
        <p:guide pos="2880"/>
      </p:guideLst>
    </p:cSldViewPr>
  </p:slideViewPr>
  <p:outlineViewPr>
    <p:cViewPr>
      <p:scale>
        <a:sx n="33" d="100"/>
        <a:sy n="33" d="100"/>
      </p:scale>
      <p:origin x="0" y="510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BACA2-162A-4F51-8C3E-8E61B95F1842}" type="datetimeFigureOut">
              <a:rPr lang="en-US" smtClean="0"/>
              <a:t>10/28/2016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0FF48-3EBE-4034-B571-55A19A5C9878}" type="slidenum">
              <a:rPr lang="en-US" smtClean="0"/>
              <a:t>‹#›</a:t>
            </a:fld>
            <a:endParaRPr lang="en-US"/>
          </a:p>
        </p:txBody>
      </p:sp>
    </p:spTree>
    <p:extLst>
      <p:ext uri="{BB962C8B-B14F-4D97-AF65-F5344CB8AC3E}">
        <p14:creationId xmlns:p14="http://schemas.microsoft.com/office/powerpoint/2010/main" val="169199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5276C-3994-4BDB-AF93-1047C36F1C8B}" type="slidenum">
              <a:rPr lang="en-US" altLang="en-US"/>
              <a:pPr/>
              <a:t>74</a:t>
            </a:fld>
            <a:endParaRPr lang="en-US" altLang="en-US"/>
          </a:p>
        </p:txBody>
      </p:sp>
      <p:sp>
        <p:nvSpPr>
          <p:cNvPr id="324610" name="Rectangle 1026"/>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246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endParaRPr lang="en-US" altLang="en-US"/>
          </a:p>
        </p:txBody>
      </p:sp>
    </p:spTree>
    <p:extLst>
      <p:ext uri="{BB962C8B-B14F-4D97-AF65-F5344CB8AC3E}">
        <p14:creationId xmlns:p14="http://schemas.microsoft.com/office/powerpoint/2010/main" val="316102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A3EEA-F379-45A9-9044-ECAD1F779662}" type="slidenum">
              <a:rPr lang="en-US" altLang="en-US"/>
              <a:pPr/>
              <a:t>83</a:t>
            </a:fld>
            <a:endParaRPr lang="en-US" altLang="en-US"/>
          </a:p>
        </p:txBody>
      </p:sp>
      <p:sp>
        <p:nvSpPr>
          <p:cNvPr id="328706"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28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Get 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98496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653EA-A06B-4E52-A132-A0F4ACEED74B}" type="slidenum">
              <a:rPr lang="en-US" altLang="en-US"/>
              <a:pPr/>
              <a:t>84</a:t>
            </a:fld>
            <a:endParaRPr lang="en-US" altLang="en-US"/>
          </a:p>
        </p:txBody>
      </p:sp>
      <p:sp>
        <p:nvSpPr>
          <p:cNvPr id="281602"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281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1. Normally users log on to one machine and have access to a number of computers.</a:t>
            </a:r>
          </a:p>
        </p:txBody>
      </p:sp>
    </p:spTree>
    <p:extLst>
      <p:ext uri="{BB962C8B-B14F-4D97-AF65-F5344CB8AC3E}">
        <p14:creationId xmlns:p14="http://schemas.microsoft.com/office/powerpoint/2010/main" val="68551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03495-3CD5-4E3E-A301-F0E4953EA7A7}" type="slidenum">
              <a:rPr lang="en-US" altLang="en-US"/>
              <a:pPr/>
              <a:t>85</a:t>
            </a:fld>
            <a:endParaRPr lang="en-US" altLang="en-US"/>
          </a:p>
        </p:txBody>
      </p:sp>
      <p:sp>
        <p:nvSpPr>
          <p:cNvPr id="336898"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36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1. Normally users log on to one machine and have access to a number of computers.</a:t>
            </a:r>
          </a:p>
        </p:txBody>
      </p:sp>
    </p:spTree>
    <p:extLst>
      <p:ext uri="{BB962C8B-B14F-4D97-AF65-F5344CB8AC3E}">
        <p14:creationId xmlns:p14="http://schemas.microsoft.com/office/powerpoint/2010/main" val="37577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EA331-F553-47EC-AD28-74066FF4A867}" type="slidenum">
              <a:rPr lang="en-US" altLang="en-US"/>
              <a:pPr/>
              <a:t>86</a:t>
            </a:fld>
            <a:endParaRPr lang="en-US" altLang="en-US"/>
          </a:p>
        </p:txBody>
      </p:sp>
      <p:sp>
        <p:nvSpPr>
          <p:cNvPr id="343042"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43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1. Normally users log on to one machine and have access to a number of computers.</a:t>
            </a:r>
          </a:p>
        </p:txBody>
      </p:sp>
    </p:spTree>
    <p:extLst>
      <p:ext uri="{BB962C8B-B14F-4D97-AF65-F5344CB8AC3E}">
        <p14:creationId xmlns:p14="http://schemas.microsoft.com/office/powerpoint/2010/main" val="766518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32381-399F-4F55-84C1-B4A76397C5A4}" type="slidenum">
              <a:rPr lang="en-US" altLang="en-US"/>
              <a:pPr/>
              <a:t>87</a:t>
            </a:fld>
            <a:endParaRPr lang="en-US" altLang="en-US"/>
          </a:p>
        </p:txBody>
      </p:sp>
      <p:sp>
        <p:nvSpPr>
          <p:cNvPr id="338946"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38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Repercussions:</a:t>
            </a:r>
          </a:p>
        </p:txBody>
      </p:sp>
    </p:spTree>
    <p:extLst>
      <p:ext uri="{BB962C8B-B14F-4D97-AF65-F5344CB8AC3E}">
        <p14:creationId xmlns:p14="http://schemas.microsoft.com/office/powerpoint/2010/main" val="810140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E2045-EC7F-4236-B4E0-1A76DA5EB3DB}" type="slidenum">
              <a:rPr lang="en-US" altLang="en-US"/>
              <a:pPr/>
              <a:t>88</a:t>
            </a:fld>
            <a:endParaRPr lang="en-US" altLang="en-US"/>
          </a:p>
        </p:txBody>
      </p:sp>
      <p:sp>
        <p:nvSpPr>
          <p:cNvPr id="340994"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40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Potential Damages:</a:t>
            </a:r>
          </a:p>
          <a:p>
            <a:endParaRPr lang="en-US" altLang="en-US"/>
          </a:p>
          <a:p>
            <a:r>
              <a:rPr lang="en-US" altLang="en-US"/>
              <a:t>	1. Change orders placed by the client (Instead of 500 widgets he can make the order 50,000 widgets)</a:t>
            </a:r>
          </a:p>
          <a:p>
            <a:r>
              <a:rPr lang="en-US" altLang="en-US"/>
              <a:t>	2. Change meeting venues to send people on wild goose chases</a:t>
            </a:r>
          </a:p>
        </p:txBody>
      </p:sp>
    </p:spTree>
    <p:extLst>
      <p:ext uri="{BB962C8B-B14F-4D97-AF65-F5344CB8AC3E}">
        <p14:creationId xmlns:p14="http://schemas.microsoft.com/office/powerpoint/2010/main" val="398488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FC4D3-6B96-4029-832F-593742D52E00}" type="slidenum">
              <a:rPr lang="en-US" altLang="en-US"/>
              <a:pPr/>
              <a:t>89</a:t>
            </a:fld>
            <a:endParaRPr lang="en-US" altLang="en-US"/>
          </a:p>
        </p:txBody>
      </p:sp>
      <p:sp>
        <p:nvSpPr>
          <p:cNvPr id="345090"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45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Potential Damages:</a:t>
            </a:r>
          </a:p>
          <a:p>
            <a:endParaRPr lang="en-US" altLang="en-US"/>
          </a:p>
          <a:p>
            <a:r>
              <a:rPr lang="en-US" altLang="en-US"/>
              <a:t>	1. Change orders placed by the client (Instead of 500 widgets he can make the order 50,000 widgets)</a:t>
            </a:r>
          </a:p>
          <a:p>
            <a:r>
              <a:rPr lang="en-US" altLang="en-US"/>
              <a:t>	2. Change meeting venues to send people on wild goose chases</a:t>
            </a:r>
          </a:p>
        </p:txBody>
      </p:sp>
    </p:spTree>
    <p:extLst>
      <p:ext uri="{BB962C8B-B14F-4D97-AF65-F5344CB8AC3E}">
        <p14:creationId xmlns:p14="http://schemas.microsoft.com/office/powerpoint/2010/main" val="97768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50755-F198-489F-B755-AD7ABE151F80}" type="slidenum">
              <a:rPr lang="en-US" altLang="en-US"/>
              <a:pPr/>
              <a:t>90</a:t>
            </a:fld>
            <a:endParaRPr lang="en-US" altLang="en-US"/>
          </a:p>
        </p:txBody>
      </p:sp>
      <p:sp>
        <p:nvSpPr>
          <p:cNvPr id="334850"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34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Session Hijacking allows hackers to bypass the authentication process of the computer and gain access to the machine.</a:t>
            </a:r>
          </a:p>
          <a:p>
            <a:endParaRPr lang="en-US" altLang="en-US"/>
          </a:p>
          <a:p>
            <a:r>
              <a:rPr lang="en-US" altLang="en-US"/>
              <a:t>After users authenticate and log on to a machine the authentication is valid for as long as the session lasts.</a:t>
            </a:r>
          </a:p>
          <a:p>
            <a:endParaRPr lang="en-US" altLang="en-US"/>
          </a:p>
          <a:p>
            <a:r>
              <a:rPr lang="en-US" altLang="en-US"/>
              <a:t>After the users authenticate they have </a:t>
            </a:r>
          </a:p>
        </p:txBody>
      </p:sp>
    </p:spTree>
    <p:extLst>
      <p:ext uri="{BB962C8B-B14F-4D97-AF65-F5344CB8AC3E}">
        <p14:creationId xmlns:p14="http://schemas.microsoft.com/office/powerpoint/2010/main" val="39964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24F35-F2B7-4032-974B-2DCE4A310FC5}" type="slidenum">
              <a:rPr lang="en-US" altLang="en-US"/>
              <a:pPr/>
              <a:t>91</a:t>
            </a:fld>
            <a:endParaRPr lang="en-US" altLang="en-US"/>
          </a:p>
        </p:txBody>
      </p:sp>
      <p:sp>
        <p:nvSpPr>
          <p:cNvPr id="330754"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Session Hijacking allows hackers to bypass the authentication process of the computer and gain access to the machine.</a:t>
            </a:r>
          </a:p>
          <a:p>
            <a:endParaRPr lang="en-US" altLang="en-US"/>
          </a:p>
          <a:p>
            <a:r>
              <a:rPr lang="en-US" altLang="en-US"/>
              <a:t>After users authenticate and log on to a machine the authentication is valid for as long as the session lasts.</a:t>
            </a:r>
          </a:p>
          <a:p>
            <a:endParaRPr lang="en-US" altLang="en-US"/>
          </a:p>
          <a:p>
            <a:r>
              <a:rPr lang="en-US" altLang="en-US"/>
              <a:t>After the users authenticate they have </a:t>
            </a:r>
          </a:p>
        </p:txBody>
      </p:sp>
    </p:spTree>
    <p:extLst>
      <p:ext uri="{BB962C8B-B14F-4D97-AF65-F5344CB8AC3E}">
        <p14:creationId xmlns:p14="http://schemas.microsoft.com/office/powerpoint/2010/main" val="2475436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AAF67-DF09-4EB7-88E6-55A3378B32CC}" type="slidenum">
              <a:rPr lang="en-US" altLang="en-US"/>
              <a:pPr/>
              <a:t>92</a:t>
            </a:fld>
            <a:endParaRPr lang="en-US" altLang="en-US"/>
          </a:p>
        </p:txBody>
      </p:sp>
      <p:sp>
        <p:nvSpPr>
          <p:cNvPr id="332802"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32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Session Hijacking allows hackers to bypass the authentication process of the computer and gain access to the machine.</a:t>
            </a:r>
          </a:p>
          <a:p>
            <a:endParaRPr lang="en-US" altLang="en-US"/>
          </a:p>
          <a:p>
            <a:r>
              <a:rPr lang="en-US" altLang="en-US"/>
              <a:t>After users authenticate and log on to a machine the authentication is valid for as long as the session lasts.</a:t>
            </a:r>
          </a:p>
          <a:p>
            <a:endParaRPr lang="en-US" altLang="en-US"/>
          </a:p>
          <a:p>
            <a:r>
              <a:rPr lang="en-US" altLang="en-US"/>
              <a:t>After the users authenticate they have </a:t>
            </a:r>
          </a:p>
        </p:txBody>
      </p:sp>
    </p:spTree>
    <p:extLst>
      <p:ext uri="{BB962C8B-B14F-4D97-AF65-F5344CB8AC3E}">
        <p14:creationId xmlns:p14="http://schemas.microsoft.com/office/powerpoint/2010/main" val="22553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F6350-9A91-4CD9-ACD4-FD1D5EF32D8D}" type="slidenum">
              <a:rPr lang="en-US" altLang="en-US"/>
              <a:pPr/>
              <a:t>75</a:t>
            </a:fld>
            <a:endParaRPr lang="en-US" altLang="en-US"/>
          </a:p>
        </p:txBody>
      </p:sp>
      <p:sp>
        <p:nvSpPr>
          <p:cNvPr id="312322"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12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664495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15982-259F-43ED-AB70-43D4C54AA1D2}" type="slidenum">
              <a:rPr lang="en-US" altLang="en-US"/>
              <a:pPr/>
              <a:t>93</a:t>
            </a:fld>
            <a:endParaRPr lang="en-US" altLang="en-US"/>
          </a:p>
        </p:txBody>
      </p:sp>
      <p:sp>
        <p:nvSpPr>
          <p:cNvPr id="347138"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47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Session Hijacking allows hackers to bypass the authentication process of the computer and gain access to the machine.</a:t>
            </a:r>
          </a:p>
          <a:p>
            <a:endParaRPr lang="en-US" altLang="en-US"/>
          </a:p>
          <a:p>
            <a:r>
              <a:rPr lang="en-US" altLang="en-US"/>
              <a:t>After users authenticate and log on to a machine the authentication is valid for as long as the session lasts.</a:t>
            </a:r>
          </a:p>
          <a:p>
            <a:endParaRPr lang="en-US" altLang="en-US"/>
          </a:p>
          <a:p>
            <a:r>
              <a:rPr lang="en-US" altLang="en-US"/>
              <a:t>After the users authenticate they have </a:t>
            </a:r>
          </a:p>
        </p:txBody>
      </p:sp>
    </p:spTree>
    <p:extLst>
      <p:ext uri="{BB962C8B-B14F-4D97-AF65-F5344CB8AC3E}">
        <p14:creationId xmlns:p14="http://schemas.microsoft.com/office/powerpoint/2010/main" val="373833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2220F-64BB-4C5C-941A-2D11D8926B06}" type="slidenum">
              <a:rPr lang="en-US" altLang="en-US"/>
              <a:pPr/>
              <a:t>94</a:t>
            </a:fld>
            <a:endParaRPr lang="en-US" altLang="en-US"/>
          </a:p>
        </p:txBody>
      </p:sp>
      <p:sp>
        <p:nvSpPr>
          <p:cNvPr id="349186"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49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Session Hijacking allows hackers to bypass the authentication process of the computer and gain access to the machine.</a:t>
            </a:r>
          </a:p>
          <a:p>
            <a:endParaRPr lang="en-US" altLang="en-US"/>
          </a:p>
          <a:p>
            <a:r>
              <a:rPr lang="en-US" altLang="en-US"/>
              <a:t>After users authenticate and log on to a machine the authentication is valid for as long as the session lasts.</a:t>
            </a:r>
          </a:p>
          <a:p>
            <a:endParaRPr lang="en-US" altLang="en-US"/>
          </a:p>
          <a:p>
            <a:r>
              <a:rPr lang="en-US" altLang="en-US"/>
              <a:t>After the users authenticate they have </a:t>
            </a:r>
          </a:p>
        </p:txBody>
      </p:sp>
    </p:spTree>
    <p:extLst>
      <p:ext uri="{BB962C8B-B14F-4D97-AF65-F5344CB8AC3E}">
        <p14:creationId xmlns:p14="http://schemas.microsoft.com/office/powerpoint/2010/main" val="3307188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F13EF-CF64-459D-BAAA-483D7649008E}" type="slidenum">
              <a:rPr lang="en-US" altLang="en-US"/>
              <a:pPr/>
              <a:t>95</a:t>
            </a:fld>
            <a:endParaRPr lang="en-US" altLang="en-US"/>
          </a:p>
        </p:txBody>
      </p:sp>
      <p:sp>
        <p:nvSpPr>
          <p:cNvPr id="351234"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51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ltLang="en-US"/>
              <a:t>Page 245 (Chapter 7 – Hackers Beware by Eric Cole)</a:t>
            </a:r>
          </a:p>
          <a:p>
            <a:r>
              <a:rPr lang="en-US" altLang="en-US"/>
              <a:t>When a program calls a subroutine, the function variables and the subroutine return address pointers are stored in a logical data structure known as a stack. A stack is a portion of memory that stores information the current program needs. A return pointer contains the address of the point in the program to return to after the subroutine has completed execution. The variable space is filled LIFO I.e. higher address to lower address. </a:t>
            </a:r>
          </a:p>
          <a:p>
            <a:endParaRPr lang="en-US" altLang="en-US"/>
          </a:p>
          <a:p>
            <a:r>
              <a:rPr lang="en-US" altLang="en-US"/>
              <a:t>When variable space is exceeded the data goes to neighboring variable space. To cause code to be executed an attacker takes advantage of this by precisely tuning the amount and content of data necessary to cause the  buffer to over flow and the operating system stack to crash. The data that the attacker sends usually consists of machine specific byte code to execute a command, plus a new address of the return pointer. This address points back into the address space of the stack, causing the program to run the attacker’s instructions when it attempts to return from the subroutine.</a:t>
            </a:r>
          </a:p>
          <a:p>
            <a:endParaRPr lang="en-US" altLang="en-US"/>
          </a:p>
          <a:p>
            <a:r>
              <a:rPr lang="en-US" altLang="en-US"/>
              <a:t>The attackers code will run at whatever privileges the host code is running. So normally hackers try to use programs which run with root privileges.</a:t>
            </a:r>
          </a:p>
        </p:txBody>
      </p:sp>
    </p:spTree>
    <p:extLst>
      <p:ext uri="{BB962C8B-B14F-4D97-AF65-F5344CB8AC3E}">
        <p14:creationId xmlns:p14="http://schemas.microsoft.com/office/powerpoint/2010/main" val="2569136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CEA18-5317-467D-94FD-5AE7DA80F61D}" type="slidenum">
              <a:rPr lang="en-US" altLang="en-US"/>
              <a:pPr/>
              <a:t>96</a:t>
            </a:fld>
            <a:endParaRPr lang="en-US" altLang="en-US"/>
          </a:p>
        </p:txBody>
      </p:sp>
      <p:sp>
        <p:nvSpPr>
          <p:cNvPr id="353282"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53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endParaRPr lang="en-US" altLang="en-US"/>
          </a:p>
        </p:txBody>
      </p:sp>
    </p:spTree>
    <p:extLst>
      <p:ext uri="{BB962C8B-B14F-4D97-AF65-F5344CB8AC3E}">
        <p14:creationId xmlns:p14="http://schemas.microsoft.com/office/powerpoint/2010/main" val="343385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06FFB-9A67-4928-8FCC-EA4C6228D032}" type="slidenum">
              <a:rPr lang="en-US" altLang="en-US"/>
              <a:pPr/>
              <a:t>97</a:t>
            </a:fld>
            <a:endParaRPr lang="en-US" altLang="en-US"/>
          </a:p>
        </p:txBody>
      </p:sp>
      <p:sp>
        <p:nvSpPr>
          <p:cNvPr id="357378"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57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Get 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2827755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E385A-E7B6-4253-AF83-9082B9CEF0F5}" type="slidenum">
              <a:rPr lang="en-US" altLang="en-US"/>
              <a:pPr/>
              <a:t>98</a:t>
            </a:fld>
            <a:endParaRPr lang="en-US" altLang="en-US"/>
          </a:p>
        </p:txBody>
      </p:sp>
      <p:sp>
        <p:nvSpPr>
          <p:cNvPr id="396290"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96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Get 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1251976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76D8C-26C4-4106-864F-B4BC48B6AE4E}" type="slidenum">
              <a:rPr lang="en-US" altLang="en-US"/>
              <a:pPr/>
              <a:t>99</a:t>
            </a:fld>
            <a:endParaRPr lang="en-US" altLang="en-US"/>
          </a:p>
        </p:txBody>
      </p:sp>
      <p:sp>
        <p:nvSpPr>
          <p:cNvPr id="394242"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Get 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3744109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3C755-CF7A-4038-8950-040C861B38D2}" type="slidenum">
              <a:rPr lang="en-US" altLang="en-US"/>
              <a:pPr/>
              <a:t>100</a:t>
            </a:fld>
            <a:endParaRPr lang="en-US" altLang="en-US"/>
          </a:p>
        </p:txBody>
      </p:sp>
      <p:sp>
        <p:nvSpPr>
          <p:cNvPr id="398338"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98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Get 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3247556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8F79E-6EF7-416B-8121-DC6EB2CC0BE9}" type="slidenum">
              <a:rPr lang="en-US" altLang="en-US"/>
              <a:pPr/>
              <a:t>101</a:t>
            </a:fld>
            <a:endParaRPr lang="en-US" altLang="en-US"/>
          </a:p>
        </p:txBody>
      </p:sp>
      <p:sp>
        <p:nvSpPr>
          <p:cNvPr id="392194"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92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Get 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102045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43A68-A417-47CC-B231-82811A929E1E}" type="slidenum">
              <a:rPr lang="en-US" altLang="en-US"/>
              <a:pPr/>
              <a:t>76</a:t>
            </a:fld>
            <a:endParaRPr lang="en-US" altLang="en-US"/>
          </a:p>
        </p:txBody>
      </p:sp>
      <p:sp>
        <p:nvSpPr>
          <p:cNvPr id="355330" name="Rectangle 1026"/>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5533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40581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80DD9-51A0-4058-80D3-9C94CA51F158}" type="slidenum">
              <a:rPr lang="en-US" altLang="en-US"/>
              <a:pPr/>
              <a:t>77</a:t>
            </a:fld>
            <a:endParaRPr lang="en-US" altLang="en-US"/>
          </a:p>
        </p:txBody>
      </p:sp>
      <p:sp>
        <p:nvSpPr>
          <p:cNvPr id="314370"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14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endParaRPr lang="en-US" altLang="en-US"/>
          </a:p>
        </p:txBody>
      </p:sp>
    </p:spTree>
    <p:extLst>
      <p:ext uri="{BB962C8B-B14F-4D97-AF65-F5344CB8AC3E}">
        <p14:creationId xmlns:p14="http://schemas.microsoft.com/office/powerpoint/2010/main" val="77405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95470-4A2C-4D00-95EB-A073E195D922}" type="slidenum">
              <a:rPr lang="en-US" altLang="en-US"/>
              <a:pPr/>
              <a:t>78</a:t>
            </a:fld>
            <a:endParaRPr lang="en-US" altLang="en-US"/>
          </a:p>
        </p:txBody>
      </p:sp>
      <p:sp>
        <p:nvSpPr>
          <p:cNvPr id="316418"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16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r>
              <a:rPr lang="en-US" altLang="en-US">
                <a:latin typeface="Arial" panose="020B0604020202020204" pitchFamily="34" charset="0"/>
                <a:cs typeface="Times New Roman" panose="02020603050405020304" pitchFamily="18" charset="0"/>
              </a:rPr>
              <a:t>The Computer Security Institute's fifth Computer Crime and Security Survey also found that the total reported financial losses have tripled.</a:t>
            </a:r>
            <a:br>
              <a:rPr lang="en-US" altLang="en-US">
                <a:latin typeface="Arial" panose="020B0604020202020204" pitchFamily="34" charset="0"/>
                <a:cs typeface="Times New Roman" panose="02020603050405020304" pitchFamily="18" charset="0"/>
              </a:rPr>
            </a:br>
            <a:r>
              <a:rPr lang="en-US" altLang="en-US">
                <a:latin typeface="Arial" panose="020B0604020202020204" pitchFamily="34" charset="0"/>
                <a:cs typeface="Arial" panose="020B0604020202020204" pitchFamily="34" charset="0"/>
              </a:rPr>
              <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Th</a:t>
            </a:r>
            <a:r>
              <a:rPr lang="en-US" altLang="en-US">
                <a:latin typeface="Arial" panose="020B0604020202020204" pitchFamily="34" charset="0"/>
                <a:cs typeface="Times New Roman" panose="02020603050405020304" pitchFamily="18" charset="0"/>
              </a:rPr>
              <a:t>e annual survey is conducted with the participation of the San Francisco FBI Computer Intrusion Squad and aims to increase awareness of security. This year's survey was based on responses from 643 computer-security professionals in U.S. corporations, government agencies, financial institutions, medical institutions and universities.</a:t>
            </a:r>
            <a:br>
              <a:rPr lang="en-US" altLang="en-US">
                <a:latin typeface="Arial" panose="020B0604020202020204" pitchFamily="34" charset="0"/>
                <a:cs typeface="Times New Roman" panose="02020603050405020304" pitchFamily="18" charset="0"/>
              </a:rPr>
            </a:br>
            <a:r>
              <a:rPr lang="en-US" altLang="en-US">
                <a:latin typeface="Arial" panose="020B0604020202020204" pitchFamily="34" charset="0"/>
                <a:cs typeface="Times New Roman" panose="02020603050405020304" pitchFamily="18" charset="0"/>
              </a:rPr>
              <a:t/>
            </a:r>
            <a:br>
              <a:rPr lang="en-US" altLang="en-US">
                <a:latin typeface="Arial" panose="020B0604020202020204" pitchFamily="34" charset="0"/>
                <a:cs typeface="Times New Roman" panose="02020603050405020304" pitchFamily="18" charset="0"/>
              </a:rPr>
            </a:br>
            <a:r>
              <a:rPr lang="en-US" altLang="en-US">
                <a:latin typeface="Arial" panose="020B0604020202020204" pitchFamily="34" charset="0"/>
                <a:cs typeface="Times New Roman" panose="02020603050405020304" pitchFamily="18" charset="0"/>
              </a:rPr>
              <a:t>Only 42 percent of those answering the survey could put a dollar figure on their financial losses - reporting the total at $265 million. The average annual total over the last three years was $120 million.</a:t>
            </a:r>
            <a:r>
              <a:rPr lang="en-US" altLang="en-US">
                <a:latin typeface="Arial" panose="020B0604020202020204" pitchFamily="34" charset="0"/>
                <a:cs typeface="Arial" panose="020B0604020202020204" pitchFamily="34" charset="0"/>
              </a:rPr>
              <a:t/>
            </a:r>
            <a:br>
              <a:rPr lang="en-US" altLang="en-US">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1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2A025-5444-47F1-A21A-D1C7B378609D}" type="slidenum">
              <a:rPr lang="en-US" altLang="en-US"/>
              <a:pPr/>
              <a:t>79</a:t>
            </a:fld>
            <a:endParaRPr lang="en-US" altLang="en-US"/>
          </a:p>
        </p:txBody>
      </p:sp>
      <p:sp>
        <p:nvSpPr>
          <p:cNvPr id="318466"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18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endParaRPr lang="en-US" altLang="en-US"/>
          </a:p>
        </p:txBody>
      </p:sp>
    </p:spTree>
    <p:extLst>
      <p:ext uri="{BB962C8B-B14F-4D97-AF65-F5344CB8AC3E}">
        <p14:creationId xmlns:p14="http://schemas.microsoft.com/office/powerpoint/2010/main" val="178353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74C69-21CF-47F5-9C1B-5E9F6B60DCC4}" type="slidenum">
              <a:rPr lang="en-US" altLang="en-US"/>
              <a:pPr/>
              <a:t>80</a:t>
            </a:fld>
            <a:endParaRPr lang="en-US" altLang="en-US"/>
          </a:p>
        </p:txBody>
      </p:sp>
      <p:sp>
        <p:nvSpPr>
          <p:cNvPr id="285698"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285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buFontTx/>
              <a:buAutoNum type="arabicPeriod"/>
            </a:pPr>
            <a:r>
              <a:rPr lang="en-US" altLang="en-US"/>
              <a:t>Get some stories about hackings</a:t>
            </a:r>
          </a:p>
          <a:p>
            <a:pPr marL="228600" indent="-228600">
              <a:buFontTx/>
              <a:buAutoNum type="arabicPeriod"/>
            </a:pPr>
            <a:endParaRPr lang="en-US" altLang="en-US"/>
          </a:p>
        </p:txBody>
      </p:sp>
    </p:spTree>
    <p:extLst>
      <p:ext uri="{BB962C8B-B14F-4D97-AF65-F5344CB8AC3E}">
        <p14:creationId xmlns:p14="http://schemas.microsoft.com/office/powerpoint/2010/main" val="350983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DF481-9101-4491-A499-766237C657E2}" type="slidenum">
              <a:rPr lang="en-US" altLang="en-US"/>
              <a:pPr/>
              <a:t>81</a:t>
            </a:fld>
            <a:endParaRPr lang="en-US" altLang="en-US"/>
          </a:p>
        </p:txBody>
      </p:sp>
      <p:sp>
        <p:nvSpPr>
          <p:cNvPr id="293890"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293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endParaRPr lang="en-US" altLang="en-US"/>
          </a:p>
        </p:txBody>
      </p:sp>
    </p:spTree>
    <p:extLst>
      <p:ext uri="{BB962C8B-B14F-4D97-AF65-F5344CB8AC3E}">
        <p14:creationId xmlns:p14="http://schemas.microsoft.com/office/powerpoint/2010/main" val="1823385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443E3-1A07-4BDB-A960-686691CD4E15}" type="slidenum">
              <a:rPr lang="en-US" altLang="en-US"/>
              <a:pPr/>
              <a:t>82</a:t>
            </a:fld>
            <a:endParaRPr lang="en-US" altLang="en-US"/>
          </a:p>
        </p:txBody>
      </p:sp>
      <p:sp>
        <p:nvSpPr>
          <p:cNvPr id="326658"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26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pPr marL="228600" indent="-228600"/>
            <a:r>
              <a:rPr lang="en-US" altLang="en-US"/>
              <a:t>An active attack involves a deliberate action on the part of the attacker to gain information that he is after. Like trying to telnet to port 25 on a company server to break into the mail server. This is like a burglar trying to pick a lock. This is fairly easy to detect.</a:t>
            </a:r>
          </a:p>
          <a:p>
            <a:pPr marL="228600" indent="-228600"/>
            <a:r>
              <a:rPr lang="en-US" altLang="en-US"/>
              <a:t>Passive attacks are mainly information gathering attacks and precede the active attacks.</a:t>
            </a:r>
          </a:p>
          <a:p>
            <a:pPr marL="228600" indent="-228600"/>
            <a:endParaRPr lang="en-US" altLang="en-US"/>
          </a:p>
        </p:txBody>
      </p:sp>
    </p:spTree>
    <p:extLst>
      <p:ext uri="{BB962C8B-B14F-4D97-AF65-F5344CB8AC3E}">
        <p14:creationId xmlns:p14="http://schemas.microsoft.com/office/powerpoint/2010/main" val="183268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49FC48-5FE7-4061-9A3D-6111904D3A96}"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361705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9FC48-5FE7-4061-9A3D-6111904D3A96}"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349074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9FC48-5FE7-4061-9A3D-6111904D3A96}"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371632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9FC48-5FE7-4061-9A3D-6111904D3A96}"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157763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9FC48-5FE7-4061-9A3D-6111904D3A96}"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329702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49FC48-5FE7-4061-9A3D-6111904D3A96}"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356799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49FC48-5FE7-4061-9A3D-6111904D3A96}"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224004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49FC48-5FE7-4061-9A3D-6111904D3A96}"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74587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9FC48-5FE7-4061-9A3D-6111904D3A96}"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73738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9FC48-5FE7-4061-9A3D-6111904D3A96}"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291955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9FC48-5FE7-4061-9A3D-6111904D3A96}"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B53AB-E524-47EC-98CD-795440890B07}" type="slidenum">
              <a:rPr lang="en-US" smtClean="0"/>
              <a:t>‹#›</a:t>
            </a:fld>
            <a:endParaRPr lang="en-US"/>
          </a:p>
        </p:txBody>
      </p:sp>
    </p:spTree>
    <p:extLst>
      <p:ext uri="{BB962C8B-B14F-4D97-AF65-F5344CB8AC3E}">
        <p14:creationId xmlns:p14="http://schemas.microsoft.com/office/powerpoint/2010/main" val="57495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9FC48-5FE7-4061-9A3D-6111904D3A96}" type="datetimeFigureOut">
              <a:rPr lang="en-US" smtClean="0"/>
              <a:t>10/28/2016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B53AB-E524-47EC-98CD-795440890B07}" type="slidenum">
              <a:rPr lang="en-US" smtClean="0"/>
              <a:t>‹#›</a:t>
            </a:fld>
            <a:endParaRPr lang="en-US"/>
          </a:p>
        </p:txBody>
      </p:sp>
    </p:spTree>
    <p:extLst>
      <p:ext uri="{BB962C8B-B14F-4D97-AF65-F5344CB8AC3E}">
        <p14:creationId xmlns:p14="http://schemas.microsoft.com/office/powerpoint/2010/main" val="4191258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PF7EpEnglgk" TargetMode="External"/><Relationship Id="rId2" Type="http://schemas.openxmlformats.org/officeDocument/2006/relationships/hyperlink" Target="http://www.aarp.org/home-family/personal-technology/info-10-2012/evolution-of-the-pc.html#slide1"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676399"/>
          </a:xfrm>
        </p:spPr>
        <p:txBody>
          <a:bodyPr/>
          <a:lstStyle/>
          <a:p>
            <a:r>
              <a:rPr lang="en-US" b="1" dirty="0" smtClean="0">
                <a:solidFill>
                  <a:srgbClr val="FF0000"/>
                </a:solidFill>
                <a:latin typeface="Lucida Console" pitchFamily="49" charset="0"/>
              </a:rPr>
              <a:t>TECHNOLOGY &amp; BUSINESS</a:t>
            </a:r>
            <a:endParaRPr lang="en-US" b="1" dirty="0">
              <a:solidFill>
                <a:srgbClr val="FF0000"/>
              </a:solidFill>
              <a:latin typeface="Lucida Console" pitchFamily="49" charset="0"/>
            </a:endParaRPr>
          </a:p>
        </p:txBody>
      </p:sp>
      <p:sp>
        <p:nvSpPr>
          <p:cNvPr id="3" name="Subtitle 2"/>
          <p:cNvSpPr>
            <a:spLocks noGrp="1"/>
          </p:cNvSpPr>
          <p:nvPr>
            <p:ph type="subTitle" idx="1"/>
          </p:nvPr>
        </p:nvSpPr>
        <p:spPr>
          <a:xfrm>
            <a:off x="1828800" y="2895600"/>
            <a:ext cx="5581650" cy="1800225"/>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95600"/>
            <a:ext cx="5581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89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Welcome to the Information Age</a:t>
            </a:r>
            <a:endParaRPr lang="en-US" b="1" dirty="0">
              <a:solidFill>
                <a:srgbClr val="C00000"/>
              </a:solidFill>
            </a:endParaRPr>
          </a:p>
        </p:txBody>
      </p:sp>
      <p:sp>
        <p:nvSpPr>
          <p:cNvPr id="3" name="Content Placeholder 2"/>
          <p:cNvSpPr>
            <a:spLocks noGrp="1"/>
          </p:cNvSpPr>
          <p:nvPr>
            <p:ph idx="1"/>
          </p:nvPr>
        </p:nvSpPr>
        <p:spPr/>
        <p:txBody>
          <a:bodyPr/>
          <a:lstStyle/>
          <a:p>
            <a:r>
              <a:rPr lang="en-US" i="1" dirty="0" smtClean="0"/>
              <a:t>Information Age:</a:t>
            </a:r>
            <a:r>
              <a:rPr lang="en-US" dirty="0" smtClean="0"/>
              <a:t> The period that began in 1957, in which the majority of workers are involved in the creation, distribution, and application of information.</a:t>
            </a:r>
          </a:p>
          <a:p>
            <a:pPr lvl="1"/>
            <a:r>
              <a:rPr lang="en-US" i="1" dirty="0" smtClean="0"/>
              <a:t>Knowledge Workers:</a:t>
            </a:r>
            <a:r>
              <a:rPr lang="en-US" dirty="0" smtClean="0"/>
              <a:t> Workers involved in the creation, distribution, and application of information.</a:t>
            </a:r>
          </a:p>
          <a:p>
            <a:pPr>
              <a:buNone/>
            </a:pPr>
            <a:endParaRPr lang="en-US" dirty="0"/>
          </a:p>
        </p:txBody>
      </p:sp>
    </p:spTree>
    <p:extLst>
      <p:ext uri="{BB962C8B-B14F-4D97-AF65-F5344CB8AC3E}">
        <p14:creationId xmlns:p14="http://schemas.microsoft.com/office/powerpoint/2010/main" val="20258286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body" idx="1"/>
          </p:nvPr>
        </p:nvSpPr>
        <p:spPr>
          <a:xfrm>
            <a:off x="304800" y="1143000"/>
            <a:ext cx="8686800" cy="5334000"/>
          </a:xfrm>
        </p:spPr>
        <p:txBody>
          <a:bodyPr>
            <a:normAutofit lnSpcReduction="10000"/>
          </a:bodyPr>
          <a:lstStyle/>
          <a:p>
            <a:pPr marL="533400" indent="-533400">
              <a:lnSpc>
                <a:spcPct val="90000"/>
              </a:lnSpc>
            </a:pPr>
            <a:r>
              <a:rPr lang="en-US" altLang="en-US" sz="2400"/>
              <a:t>Dictionary Attack</a:t>
            </a:r>
          </a:p>
          <a:p>
            <a:pPr marL="1023938" lvl="1" indent="-457200">
              <a:lnSpc>
                <a:spcPct val="90000"/>
              </a:lnSpc>
            </a:pPr>
            <a:r>
              <a:rPr lang="en-US" altLang="en-US" sz="2000"/>
              <a:t>Hacker tries all words in dictionary to crack password</a:t>
            </a:r>
          </a:p>
          <a:p>
            <a:pPr marL="1023938" lvl="1" indent="-457200">
              <a:lnSpc>
                <a:spcPct val="90000"/>
              </a:lnSpc>
            </a:pPr>
            <a:r>
              <a:rPr lang="en-US" altLang="en-US" sz="2000"/>
              <a:t>70% of the people use dictionary words as passwords</a:t>
            </a:r>
          </a:p>
          <a:p>
            <a:pPr marL="533400" indent="-533400">
              <a:lnSpc>
                <a:spcPct val="90000"/>
              </a:lnSpc>
            </a:pPr>
            <a:r>
              <a:rPr lang="en-US" altLang="en-US" sz="2400"/>
              <a:t>Brute Force Attack</a:t>
            </a:r>
          </a:p>
          <a:p>
            <a:pPr marL="1023938" lvl="1" indent="-457200">
              <a:lnSpc>
                <a:spcPct val="90000"/>
              </a:lnSpc>
            </a:pPr>
            <a:r>
              <a:rPr lang="en-US" altLang="en-US" sz="2000"/>
              <a:t>Try all permutations of the letters &amp; symbols in the alphabet</a:t>
            </a:r>
          </a:p>
          <a:p>
            <a:pPr marL="533400" indent="-533400">
              <a:lnSpc>
                <a:spcPct val="90000"/>
              </a:lnSpc>
            </a:pPr>
            <a:r>
              <a:rPr lang="en-US" altLang="en-US" sz="2400"/>
              <a:t>Hybrid Attack</a:t>
            </a:r>
          </a:p>
          <a:p>
            <a:pPr marL="1023938" lvl="1" indent="-457200">
              <a:lnSpc>
                <a:spcPct val="90000"/>
              </a:lnSpc>
            </a:pPr>
            <a:r>
              <a:rPr lang="en-US" altLang="en-US" sz="2000"/>
              <a:t>Words from dictionary and their variations used in attack</a:t>
            </a:r>
          </a:p>
          <a:p>
            <a:pPr marL="533400" indent="-533400">
              <a:lnSpc>
                <a:spcPct val="90000"/>
              </a:lnSpc>
            </a:pPr>
            <a:r>
              <a:rPr lang="en-US" altLang="en-US" sz="2400"/>
              <a:t>Social Engineering</a:t>
            </a:r>
          </a:p>
          <a:p>
            <a:pPr marL="1023938" lvl="1" indent="-457200">
              <a:lnSpc>
                <a:spcPct val="90000"/>
              </a:lnSpc>
            </a:pPr>
            <a:r>
              <a:rPr lang="en-US" altLang="en-US" sz="2000"/>
              <a:t>People write passwords in different places</a:t>
            </a:r>
          </a:p>
          <a:p>
            <a:pPr marL="1023938" lvl="1" indent="-457200">
              <a:lnSpc>
                <a:spcPct val="90000"/>
              </a:lnSpc>
            </a:pPr>
            <a:r>
              <a:rPr lang="en-US" altLang="en-US" sz="2000"/>
              <a:t>People disclose passwords naively to others</a:t>
            </a:r>
          </a:p>
          <a:p>
            <a:pPr marL="533400" indent="-533400">
              <a:lnSpc>
                <a:spcPct val="90000"/>
              </a:lnSpc>
            </a:pPr>
            <a:r>
              <a:rPr lang="en-US" altLang="en-US" sz="2400"/>
              <a:t>Shoulder Surfing</a:t>
            </a:r>
          </a:p>
          <a:p>
            <a:pPr marL="1023938" lvl="1" indent="-457200">
              <a:lnSpc>
                <a:spcPct val="90000"/>
              </a:lnSpc>
            </a:pPr>
            <a:r>
              <a:rPr lang="en-US" altLang="en-US" sz="2000"/>
              <a:t>Hackers slyly watch over peoples shoulders to steal passwords</a:t>
            </a:r>
          </a:p>
          <a:p>
            <a:pPr marL="533400" indent="-533400">
              <a:lnSpc>
                <a:spcPct val="90000"/>
              </a:lnSpc>
            </a:pPr>
            <a:r>
              <a:rPr lang="en-US" altLang="en-US" sz="2400"/>
              <a:t>Dumpster Diving</a:t>
            </a:r>
          </a:p>
          <a:p>
            <a:pPr marL="1023938" lvl="1" indent="-457200">
              <a:lnSpc>
                <a:spcPct val="90000"/>
              </a:lnSpc>
            </a:pPr>
            <a:r>
              <a:rPr lang="en-US" altLang="en-US" sz="2000"/>
              <a:t>People dump their trash papers in garbage which may contain information to crack passwords</a:t>
            </a:r>
          </a:p>
        </p:txBody>
      </p:sp>
      <p:sp>
        <p:nvSpPr>
          <p:cNvPr id="397315"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Password Attacks - Types</a:t>
            </a:r>
          </a:p>
        </p:txBody>
      </p:sp>
    </p:spTree>
    <p:extLst>
      <p:ext uri="{BB962C8B-B14F-4D97-AF65-F5344CB8AC3E}">
        <p14:creationId xmlns:p14="http://schemas.microsoft.com/office/powerpoint/2010/main" val="27286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body" idx="1"/>
          </p:nvPr>
        </p:nvSpPr>
        <p:spPr>
          <a:xfrm>
            <a:off x="304800" y="1143000"/>
            <a:ext cx="8839200" cy="5334000"/>
          </a:xfrm>
        </p:spPr>
        <p:txBody>
          <a:bodyPr/>
          <a:lstStyle/>
          <a:p>
            <a:pPr marL="533400" indent="-533400"/>
            <a:r>
              <a:rPr lang="en-US" altLang="en-US" sz="2800"/>
              <a:t>Computer Security is a continuous battle</a:t>
            </a:r>
          </a:p>
          <a:p>
            <a:pPr marL="1023938" lvl="1" indent="-457200"/>
            <a:r>
              <a:rPr lang="en-US" altLang="en-US" sz="2400"/>
              <a:t>As computer security gets tighter hackers are getting smarter</a:t>
            </a:r>
          </a:p>
          <a:p>
            <a:pPr marL="533400" indent="-533400"/>
            <a:r>
              <a:rPr lang="en-US" altLang="en-US" sz="2800"/>
              <a:t>Very high stakes </a:t>
            </a:r>
          </a:p>
        </p:txBody>
      </p:sp>
      <p:sp>
        <p:nvSpPr>
          <p:cNvPr id="391171"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Conclusions</a:t>
            </a:r>
          </a:p>
        </p:txBody>
      </p:sp>
    </p:spTree>
    <p:extLst>
      <p:ext uri="{BB962C8B-B14F-4D97-AF65-F5344CB8AC3E}">
        <p14:creationId xmlns:p14="http://schemas.microsoft.com/office/powerpoint/2010/main" val="5339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Information Age</a:t>
            </a:r>
            <a:endParaRPr lang="en-US" dirty="0">
              <a:solidFill>
                <a:srgbClr val="C00000"/>
              </a:solidFill>
            </a:endParaRPr>
          </a:p>
        </p:txBody>
      </p:sp>
      <p:sp>
        <p:nvSpPr>
          <p:cNvPr id="3" name="Content Placeholder 2"/>
          <p:cNvSpPr>
            <a:spLocks noGrp="1"/>
          </p:cNvSpPr>
          <p:nvPr>
            <p:ph idx="1"/>
          </p:nvPr>
        </p:nvSpPr>
        <p:spPr>
          <a:xfrm>
            <a:off x="457200" y="1371600"/>
            <a:ext cx="8229600" cy="5029200"/>
          </a:xfrm>
        </p:spPr>
        <p:txBody>
          <a:bodyPr/>
          <a:lstStyle/>
          <a:p>
            <a:pPr marL="0" indent="0">
              <a:buNone/>
            </a:pPr>
            <a:r>
              <a:rPr lang="en-US" sz="2600" dirty="0" smtClean="0"/>
              <a:t>Information technology provides the means to rethink/recreate/reengineer conventional business processes.</a:t>
            </a:r>
          </a:p>
          <a:p>
            <a:pPr lvl="1"/>
            <a:r>
              <a:rPr lang="en-US" sz="2600" i="1" dirty="0" smtClean="0">
                <a:solidFill>
                  <a:srgbClr val="00B0F0"/>
                </a:solidFill>
              </a:rPr>
              <a:t>Reengineering:</a:t>
            </a:r>
            <a:r>
              <a:rPr lang="en-US" sz="2600" dirty="0" smtClean="0">
                <a:solidFill>
                  <a:srgbClr val="00B0F0"/>
                </a:solidFill>
              </a:rPr>
              <a:t> </a:t>
            </a:r>
            <a:r>
              <a:rPr lang="en-US" sz="2600" dirty="0" smtClean="0"/>
              <a:t>The reshaping of business processes to remove barriers that prohibit an organization from providing better products and services and to help the organization capitalize on its strengths.</a:t>
            </a:r>
          </a:p>
          <a:p>
            <a:pPr lvl="1"/>
            <a:r>
              <a:rPr lang="en-US" sz="2600" i="1" dirty="0" smtClean="0">
                <a:solidFill>
                  <a:srgbClr val="00B0F0"/>
                </a:solidFill>
              </a:rPr>
              <a:t>Business Processes:</a:t>
            </a:r>
            <a:r>
              <a:rPr lang="en-US" sz="2600" dirty="0" smtClean="0">
                <a:solidFill>
                  <a:srgbClr val="00B0F0"/>
                </a:solidFill>
              </a:rPr>
              <a:t> </a:t>
            </a:r>
            <a:r>
              <a:rPr lang="en-US" sz="2600" dirty="0" smtClean="0"/>
              <a:t>Collections of activities, often spanning several departments, that take one or more kinds of input and create a result that is of value to a company’s customers.</a:t>
            </a:r>
          </a:p>
          <a:p>
            <a:endParaRPr lang="en-US" dirty="0"/>
          </a:p>
        </p:txBody>
      </p:sp>
    </p:spTree>
    <p:extLst>
      <p:ext uri="{BB962C8B-B14F-4D97-AF65-F5344CB8AC3E}">
        <p14:creationId xmlns:p14="http://schemas.microsoft.com/office/powerpoint/2010/main" val="423437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Information Age</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Businesses depend on information technology to get their work done.</a:t>
            </a:r>
            <a:r>
              <a:rPr lang="en-US" b="1" dirty="0" smtClean="0">
                <a:cs typeface="Times New Roman" pitchFamily="18" charset="0"/>
              </a:rPr>
              <a:t> </a:t>
            </a:r>
            <a:endParaRPr lang="en-US" dirty="0" smtClean="0">
              <a:cs typeface="Times New Roman" pitchFamily="18" charset="0"/>
            </a:endParaRPr>
          </a:p>
          <a:p>
            <a:r>
              <a:rPr lang="en-US" b="1" dirty="0" smtClean="0">
                <a:cs typeface="Times New Roman" pitchFamily="18" charset="0"/>
              </a:rPr>
              <a:t>E-workforce</a:t>
            </a:r>
            <a:r>
              <a:rPr lang="en-US" dirty="0" smtClean="0">
                <a:cs typeface="Times New Roman" pitchFamily="18" charset="0"/>
              </a:rPr>
              <a:t> is when people work with computers while doing business. </a:t>
            </a:r>
          </a:p>
          <a:p>
            <a:r>
              <a:rPr lang="en-US" dirty="0" smtClean="0">
                <a:cs typeface="Times New Roman" pitchFamily="18" charset="0"/>
              </a:rPr>
              <a:t>According to the Bureau of Labor Statistics more than 70 million people use computers daily. </a:t>
            </a:r>
          </a:p>
          <a:p>
            <a:endParaRPr lang="en-US" dirty="0"/>
          </a:p>
        </p:txBody>
      </p:sp>
    </p:spTree>
    <p:extLst>
      <p:ext uri="{BB962C8B-B14F-4D97-AF65-F5344CB8AC3E}">
        <p14:creationId xmlns:p14="http://schemas.microsoft.com/office/powerpoint/2010/main" val="343421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ctrTitle"/>
          </p:nvPr>
        </p:nvSpPr>
        <p:spPr>
          <a:xfrm>
            <a:off x="685800" y="609601"/>
            <a:ext cx="7772400" cy="990599"/>
          </a:xfrm>
        </p:spPr>
        <p:txBody>
          <a:bodyPr/>
          <a:lstStyle/>
          <a:p>
            <a:r>
              <a:rPr lang="en-US" b="1" dirty="0">
                <a:solidFill>
                  <a:srgbClr val="C00000"/>
                </a:solidFill>
              </a:rPr>
              <a:t>Information Systems</a:t>
            </a:r>
          </a:p>
        </p:txBody>
      </p:sp>
      <p:sp>
        <p:nvSpPr>
          <p:cNvPr id="5" name="Rectangle 7"/>
          <p:cNvSpPr>
            <a:spLocks noGrp="1" noChangeArrowheads="1"/>
          </p:cNvSpPr>
          <p:nvPr>
            <p:ph type="subTitle" idx="1"/>
          </p:nvPr>
        </p:nvSpPr>
        <p:spPr>
          <a:xfrm>
            <a:off x="609600" y="1752600"/>
            <a:ext cx="7620000" cy="3886200"/>
          </a:xfrm>
        </p:spPr>
        <p:txBody>
          <a:bodyPr>
            <a:normAutofit/>
          </a:bodyPr>
          <a:lstStyle/>
          <a:p>
            <a:r>
              <a:rPr lang="en-US" sz="2800" b="1" dirty="0">
                <a:solidFill>
                  <a:srgbClr val="00B0F0"/>
                </a:solidFill>
              </a:rPr>
              <a:t>Why Do People Need Information?</a:t>
            </a:r>
          </a:p>
          <a:p>
            <a:pPr lvl="1">
              <a:lnSpc>
                <a:spcPct val="150000"/>
              </a:lnSpc>
            </a:pPr>
            <a:r>
              <a:rPr lang="en-US" sz="2400" u="sng" dirty="0" smtClean="0">
                <a:solidFill>
                  <a:schemeClr val="tx1"/>
                </a:solidFill>
              </a:rPr>
              <a:t>Individuals</a:t>
            </a:r>
            <a:r>
              <a:rPr lang="en-US" sz="2400" dirty="0" smtClean="0">
                <a:solidFill>
                  <a:schemeClr val="tx1"/>
                </a:solidFill>
              </a:rPr>
              <a:t> </a:t>
            </a:r>
            <a:r>
              <a:rPr lang="en-US" sz="2400" dirty="0">
                <a:solidFill>
                  <a:schemeClr val="tx1"/>
                </a:solidFill>
              </a:rPr>
              <a:t>- Entertainment and enlightenment</a:t>
            </a:r>
            <a:endParaRPr lang="en-US" dirty="0">
              <a:solidFill>
                <a:schemeClr val="tx1"/>
              </a:solidFill>
            </a:endParaRPr>
          </a:p>
          <a:p>
            <a:pPr lvl="1"/>
            <a:endParaRPr lang="en-US" dirty="0">
              <a:solidFill>
                <a:schemeClr val="tx1"/>
              </a:solidFill>
            </a:endParaRPr>
          </a:p>
          <a:p>
            <a:pPr lvl="1"/>
            <a:r>
              <a:rPr lang="en-US" sz="2400" u="sng" dirty="0">
                <a:solidFill>
                  <a:schemeClr val="tx1"/>
                </a:solidFill>
              </a:rPr>
              <a:t>Businesses</a:t>
            </a:r>
            <a:r>
              <a:rPr lang="en-US" sz="2400" dirty="0">
                <a:solidFill>
                  <a:schemeClr val="tx1"/>
                </a:solidFill>
              </a:rPr>
              <a:t> - Decision making, problem solving </a:t>
            </a:r>
            <a:r>
              <a:rPr lang="en-US" sz="2400" dirty="0" smtClean="0">
                <a:solidFill>
                  <a:schemeClr val="tx1"/>
                </a:solidFill>
              </a:rPr>
              <a:t>and control</a:t>
            </a:r>
            <a:endParaRPr lang="en-US" dirty="0">
              <a:solidFill>
                <a:schemeClr val="tx1"/>
              </a:solidFill>
            </a:endParaRPr>
          </a:p>
          <a:p>
            <a:pPr lvl="2"/>
            <a:endParaRPr lang="en-US" sz="2000" dirty="0"/>
          </a:p>
        </p:txBody>
      </p:sp>
    </p:spTree>
    <p:extLst>
      <p:ext uri="{BB962C8B-B14F-4D97-AF65-F5344CB8AC3E}">
        <p14:creationId xmlns:p14="http://schemas.microsoft.com/office/powerpoint/2010/main" val="2253072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Why Do People Need Information?</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Success in business is largely determined by the effectiveness with which information technology is used.</a:t>
            </a:r>
          </a:p>
          <a:p>
            <a:pPr>
              <a:buNone/>
            </a:pPr>
            <a:endParaRPr lang="en-US" dirty="0" smtClean="0"/>
          </a:p>
          <a:p>
            <a:r>
              <a:rPr lang="en-US" dirty="0" smtClean="0"/>
              <a:t>Information technology is embedded in many products and services.</a:t>
            </a:r>
          </a:p>
          <a:p>
            <a:pPr>
              <a:buNone/>
            </a:pPr>
            <a:endParaRPr lang="en-US" dirty="0" smtClean="0">
              <a:latin typeface="Arial" pitchFamily="34" charset="0"/>
              <a:cs typeface="Times New Roman" pitchFamily="18" charset="0"/>
            </a:endParaRPr>
          </a:p>
          <a:p>
            <a:endParaRPr lang="en-US" dirty="0" smtClean="0"/>
          </a:p>
          <a:p>
            <a:pPr>
              <a:buNone/>
            </a:pPr>
            <a:endParaRPr lang="en-US" dirty="0"/>
          </a:p>
        </p:txBody>
      </p:sp>
    </p:spTree>
    <p:extLst>
      <p:ext uri="{BB962C8B-B14F-4D97-AF65-F5344CB8AC3E}">
        <p14:creationId xmlns:p14="http://schemas.microsoft.com/office/powerpoint/2010/main" val="185073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Why Do People Need Information?</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dirty="0" smtClean="0">
                <a:cs typeface="Times New Roman" pitchFamily="18" charset="0"/>
              </a:rPr>
              <a:t>The ease of doing business online has created a boom in new businesses, or </a:t>
            </a:r>
            <a:r>
              <a:rPr lang="en-US" b="1" dirty="0" smtClean="0">
                <a:cs typeface="Times New Roman" pitchFamily="18" charset="0"/>
              </a:rPr>
              <a:t>start-ups</a:t>
            </a:r>
            <a:r>
              <a:rPr lang="en-US" dirty="0" smtClean="0">
                <a:cs typeface="Times New Roman" pitchFamily="18" charset="0"/>
              </a:rPr>
              <a:t>. This type of business is called a </a:t>
            </a:r>
            <a:r>
              <a:rPr lang="en-US" i="1" dirty="0" smtClean="0">
                <a:cs typeface="Times New Roman" pitchFamily="18" charset="0"/>
              </a:rPr>
              <a:t>virtual business</a:t>
            </a:r>
            <a:r>
              <a:rPr lang="en-US" dirty="0" smtClean="0">
                <a:cs typeface="Times New Roman" pitchFamily="18" charset="0"/>
              </a:rPr>
              <a:t>.</a:t>
            </a:r>
          </a:p>
          <a:p>
            <a:pPr>
              <a:buNone/>
            </a:pPr>
            <a:endParaRPr lang="en-US" b="1" dirty="0" smtClean="0"/>
          </a:p>
          <a:p>
            <a:pPr marL="0" indent="0">
              <a:buNone/>
            </a:pPr>
            <a:r>
              <a:rPr lang="en-US" b="1" dirty="0" smtClean="0"/>
              <a:t>Virtualization</a:t>
            </a:r>
            <a:r>
              <a:rPr lang="en-US" dirty="0" smtClean="0"/>
              <a:t>: Accessibility through technology that allows business to be conducted independent of location. </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398586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cs typeface="Times New Roman" pitchFamily="18" charset="0"/>
              </a:rPr>
              <a:t>E-Commerce</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latin typeface="Arial" pitchFamily="34" charset="0"/>
                <a:cs typeface="Times New Roman" pitchFamily="18" charset="0"/>
              </a:rPr>
              <a:t>Electronic commerce, or </a:t>
            </a:r>
            <a:r>
              <a:rPr lang="en-US" b="1" dirty="0" smtClean="0">
                <a:latin typeface="Arial" pitchFamily="34" charset="0"/>
                <a:cs typeface="Times New Roman" pitchFamily="18" charset="0"/>
              </a:rPr>
              <a:t>e-commerce</a:t>
            </a:r>
            <a:r>
              <a:rPr lang="en-US" dirty="0" smtClean="0">
                <a:latin typeface="Arial" pitchFamily="34" charset="0"/>
                <a:cs typeface="Times New Roman" pitchFamily="18" charset="0"/>
              </a:rPr>
              <a:t>, has made it possible for businesses to directly reach customers anywhere in the world. </a:t>
            </a:r>
          </a:p>
          <a:p>
            <a:pPr>
              <a:buNone/>
            </a:pPr>
            <a:endParaRPr lang="en-US" dirty="0" smtClean="0">
              <a:latin typeface="Arial" pitchFamily="34" charset="0"/>
              <a:cs typeface="Times New Roman" pitchFamily="18" charset="0"/>
            </a:endParaRPr>
          </a:p>
          <a:p>
            <a:pPr marL="0" indent="0">
              <a:buNone/>
            </a:pPr>
            <a:r>
              <a:rPr lang="en-US" dirty="0" smtClean="0">
                <a:latin typeface="Arial" pitchFamily="34" charset="0"/>
                <a:cs typeface="Times New Roman" pitchFamily="18" charset="0"/>
              </a:rPr>
              <a:t>The main activity of e-commerce is buying and selling goods and services. </a:t>
            </a:r>
          </a:p>
          <a:p>
            <a:endParaRPr lang="en-US" dirty="0"/>
          </a:p>
        </p:txBody>
      </p:sp>
    </p:spTree>
    <p:extLst>
      <p:ext uri="{BB962C8B-B14F-4D97-AF65-F5344CB8AC3E}">
        <p14:creationId xmlns:p14="http://schemas.microsoft.com/office/powerpoint/2010/main" val="328422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The Knowledge Pyramid </a:t>
            </a:r>
          </a:p>
        </p:txBody>
      </p:sp>
      <p:sp>
        <p:nvSpPr>
          <p:cNvPr id="3" name="Content Placeholder 2"/>
          <p:cNvSpPr>
            <a:spLocks noGrp="1"/>
          </p:cNvSpPr>
          <p:nvPr>
            <p:ph idx="1"/>
          </p:nvPr>
        </p:nvSpPr>
        <p:spPr>
          <a:xfrm>
            <a:off x="457200" y="1371600"/>
            <a:ext cx="8229600" cy="5029200"/>
          </a:xfrm>
        </p:spPr>
        <p:txBody>
          <a:bodyPr>
            <a:normAutofit/>
          </a:bodyPr>
          <a:lstStyle/>
          <a:p>
            <a:pPr>
              <a:buNone/>
            </a:pPr>
            <a:r>
              <a:rPr lang="en-US" dirty="0" smtClean="0"/>
              <a:t>Also know as the DIKW hierarchy:</a:t>
            </a:r>
          </a:p>
          <a:p>
            <a:r>
              <a:rPr lang="en-US" b="1" dirty="0" smtClean="0">
                <a:solidFill>
                  <a:srgbClr val="C00000"/>
                </a:solidFill>
              </a:rPr>
              <a:t>D</a:t>
            </a:r>
            <a:r>
              <a:rPr lang="en-US" dirty="0" smtClean="0"/>
              <a:t>ata: Raw facts, figures, and details.</a:t>
            </a:r>
          </a:p>
          <a:p>
            <a:r>
              <a:rPr lang="en-US" b="1" dirty="0" smtClean="0">
                <a:solidFill>
                  <a:srgbClr val="C00000"/>
                </a:solidFill>
              </a:rPr>
              <a:t>I</a:t>
            </a:r>
            <a:r>
              <a:rPr lang="en-US" dirty="0" smtClean="0"/>
              <a:t>nformation: An organized, meaningful, and useful interpretation of data. </a:t>
            </a:r>
          </a:p>
          <a:p>
            <a:r>
              <a:rPr lang="en-US" b="1" dirty="0" smtClean="0">
                <a:solidFill>
                  <a:srgbClr val="C00000"/>
                </a:solidFill>
              </a:rPr>
              <a:t>K</a:t>
            </a:r>
            <a:r>
              <a:rPr lang="en-US" dirty="0" smtClean="0"/>
              <a:t>nowledge: An awareness and understanding of a set of information and how that information can be put to the best use.</a:t>
            </a:r>
          </a:p>
          <a:p>
            <a:r>
              <a:rPr lang="en-US" b="1" dirty="0" smtClean="0">
                <a:solidFill>
                  <a:srgbClr val="C00000"/>
                </a:solidFill>
              </a:rPr>
              <a:t>W</a:t>
            </a:r>
            <a:r>
              <a:rPr lang="en-US" dirty="0" smtClean="0"/>
              <a:t>isdom: Evaluated understanding.</a:t>
            </a:r>
          </a:p>
          <a:p>
            <a:endParaRPr lang="en-US" dirty="0"/>
          </a:p>
        </p:txBody>
      </p:sp>
    </p:spTree>
    <p:extLst>
      <p:ext uri="{BB962C8B-B14F-4D97-AF65-F5344CB8AC3E}">
        <p14:creationId xmlns:p14="http://schemas.microsoft.com/office/powerpoint/2010/main" val="297557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a:t/>
            </a:r>
            <a:br>
              <a:rPr lang="en-US" b="1" dirty="0"/>
            </a:br>
            <a:r>
              <a:rPr lang="en-US" b="1" dirty="0" smtClean="0">
                <a:solidFill>
                  <a:schemeClr val="accent2"/>
                </a:solidFill>
                <a:latin typeface="+mn-lt"/>
              </a:rPr>
              <a:t>Data &amp; Information</a:t>
            </a: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457200" y="1524000"/>
            <a:ext cx="8229600" cy="4602163"/>
          </a:xfrm>
        </p:spPr>
        <p:txBody>
          <a:bodyPr>
            <a:normAutofit lnSpcReduction="10000"/>
          </a:bodyPr>
          <a:lstStyle/>
          <a:p>
            <a:pPr marL="0" indent="0">
              <a:buNone/>
            </a:pPr>
            <a:r>
              <a:rPr lang="en-US" sz="2800" b="1" dirty="0" smtClean="0">
                <a:solidFill>
                  <a:schemeClr val="accent1"/>
                </a:solidFill>
              </a:rPr>
              <a:t>Data</a:t>
            </a:r>
          </a:p>
          <a:p>
            <a:r>
              <a:rPr lang="en-US" sz="2200" dirty="0" smtClean="0"/>
              <a:t>Raw facts such as an employee’s name and number of hours worked in a week, inventory part numbers or sales orders.</a:t>
            </a:r>
          </a:p>
          <a:p>
            <a:r>
              <a:rPr lang="en-US" sz="2200" dirty="0" smtClean="0"/>
              <a:t>A “given,” or fact; a number, a statement, or a picture</a:t>
            </a:r>
          </a:p>
          <a:p>
            <a:r>
              <a:rPr lang="en-US" sz="2200" dirty="0" smtClean="0"/>
              <a:t>Represents </a:t>
            </a:r>
            <a:r>
              <a:rPr lang="en-US" sz="2000" dirty="0" smtClean="0"/>
              <a:t>something in the real world</a:t>
            </a:r>
          </a:p>
          <a:p>
            <a:pPr marL="0" indent="0">
              <a:buNone/>
            </a:pPr>
            <a:endParaRPr lang="en-US" sz="2000" dirty="0" smtClean="0"/>
          </a:p>
          <a:p>
            <a:pPr marL="0" indent="0">
              <a:buNone/>
            </a:pPr>
            <a:r>
              <a:rPr lang="en-US" sz="2800" b="1" dirty="0" smtClean="0">
                <a:solidFill>
                  <a:schemeClr val="accent1"/>
                </a:solidFill>
              </a:rPr>
              <a:t>Information</a:t>
            </a:r>
          </a:p>
          <a:p>
            <a:r>
              <a:rPr lang="en-US" sz="2200" dirty="0" smtClean="0"/>
              <a:t>A collection of facts organized in such a way that they have additional value beyond the value of the facts themselves. </a:t>
            </a:r>
          </a:p>
          <a:p>
            <a:r>
              <a:rPr lang="en-US" sz="2200" dirty="0" smtClean="0"/>
              <a:t>Data that have meaning within a context</a:t>
            </a:r>
          </a:p>
          <a:p>
            <a:r>
              <a:rPr lang="en-US" sz="2200" dirty="0" smtClean="0"/>
              <a:t>Data in relationships</a:t>
            </a:r>
          </a:p>
          <a:p>
            <a:r>
              <a:rPr lang="en-US" sz="2200" dirty="0" smtClean="0"/>
              <a:t>Data </a:t>
            </a:r>
            <a:r>
              <a:rPr lang="en-US" sz="2200" i="1" dirty="0" smtClean="0"/>
              <a:t>after</a:t>
            </a:r>
            <a:r>
              <a:rPr lang="en-US" sz="2200" dirty="0" smtClean="0"/>
              <a:t> manipulation</a:t>
            </a:r>
          </a:p>
          <a:p>
            <a:pPr marL="0" indent="0">
              <a:buNone/>
            </a:pPr>
            <a:endParaRPr lang="en-US" sz="28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0833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Data, Information, &amp; Systems</a:t>
            </a:r>
            <a:endParaRPr lang="en-US" b="1" dirty="0">
              <a:solidFill>
                <a:schemeClr val="accent2"/>
              </a:solidFill>
            </a:endParaRPr>
          </a:p>
        </p:txBody>
      </p:sp>
      <p:sp>
        <p:nvSpPr>
          <p:cNvPr id="3" name="Content Placeholder 2"/>
          <p:cNvSpPr>
            <a:spLocks noGrp="1"/>
          </p:cNvSpPr>
          <p:nvPr>
            <p:ph idx="1"/>
          </p:nvPr>
        </p:nvSpPr>
        <p:spPr/>
        <p:txBody>
          <a:bodyPr>
            <a:normAutofit fontScale="92500" lnSpcReduction="20000"/>
          </a:bodyPr>
          <a:lstStyle/>
          <a:p>
            <a:pPr marL="0" indent="0">
              <a:lnSpc>
                <a:spcPct val="90000"/>
              </a:lnSpc>
              <a:buNone/>
            </a:pPr>
            <a:r>
              <a:rPr lang="en-US" dirty="0" smtClean="0">
                <a:solidFill>
                  <a:srgbClr val="00B0F0"/>
                </a:solidFill>
              </a:rPr>
              <a:t>What Is a System?</a:t>
            </a:r>
          </a:p>
          <a:p>
            <a:pPr lvl="1">
              <a:lnSpc>
                <a:spcPct val="90000"/>
              </a:lnSpc>
            </a:pPr>
            <a:r>
              <a:rPr lang="en-US" dirty="0" smtClean="0"/>
              <a:t>System: A set of components that work together to achieve a common goal</a:t>
            </a:r>
          </a:p>
          <a:p>
            <a:pPr lvl="1">
              <a:lnSpc>
                <a:spcPct val="90000"/>
              </a:lnSpc>
            </a:pPr>
            <a:endParaRPr lang="en-US" dirty="0" smtClean="0"/>
          </a:p>
          <a:p>
            <a:pPr lvl="1">
              <a:lnSpc>
                <a:spcPct val="90000"/>
              </a:lnSpc>
            </a:pPr>
            <a:r>
              <a:rPr lang="en-US" dirty="0" smtClean="0"/>
              <a:t>Subsystem: One part of a system where the products of more than one system are combined to reach an ultimate goal</a:t>
            </a:r>
          </a:p>
          <a:p>
            <a:pPr lvl="1">
              <a:lnSpc>
                <a:spcPct val="90000"/>
              </a:lnSpc>
            </a:pPr>
            <a:endParaRPr lang="en-US" dirty="0" smtClean="0"/>
          </a:p>
          <a:p>
            <a:pPr lvl="1">
              <a:lnSpc>
                <a:spcPct val="90000"/>
              </a:lnSpc>
            </a:pPr>
            <a:r>
              <a:rPr lang="en-US" dirty="0" smtClean="0"/>
              <a:t>Closed system: Stand-alone system that has no contact with other systems</a:t>
            </a:r>
          </a:p>
          <a:p>
            <a:pPr lvl="1">
              <a:lnSpc>
                <a:spcPct val="90000"/>
              </a:lnSpc>
            </a:pPr>
            <a:endParaRPr lang="en-US" dirty="0" smtClean="0"/>
          </a:p>
          <a:p>
            <a:pPr lvl="1">
              <a:lnSpc>
                <a:spcPct val="90000"/>
              </a:lnSpc>
            </a:pPr>
            <a:r>
              <a:rPr lang="en-US" dirty="0" smtClean="0"/>
              <a:t>Open system: System that interfaces with other systems</a:t>
            </a:r>
          </a:p>
          <a:p>
            <a:endParaRPr lang="en-US" dirty="0"/>
          </a:p>
        </p:txBody>
      </p:sp>
    </p:spTree>
    <p:extLst>
      <p:ext uri="{BB962C8B-B14F-4D97-AF65-F5344CB8AC3E}">
        <p14:creationId xmlns:p14="http://schemas.microsoft.com/office/powerpoint/2010/main" val="1422709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rgbClr val="C00000"/>
                </a:solidFill>
              </a:rPr>
              <a:t>Ada Byron, Countess of Lovelace</a:t>
            </a:r>
            <a:endParaRPr lang="en-US" dirty="0"/>
          </a:p>
        </p:txBody>
      </p:sp>
      <p:sp>
        <p:nvSpPr>
          <p:cNvPr id="4" name="Content Placeholder 3"/>
          <p:cNvSpPr>
            <a:spLocks noGrp="1"/>
          </p:cNvSpPr>
          <p:nvPr>
            <p:ph sz="half" idx="2"/>
          </p:nvPr>
        </p:nvSpPr>
        <p:spPr>
          <a:xfrm>
            <a:off x="3810000" y="1447800"/>
            <a:ext cx="4876800" cy="4678363"/>
          </a:xfrm>
        </p:spPr>
        <p:txBody>
          <a:bodyPr>
            <a:normAutofit fontScale="92500" lnSpcReduction="10000"/>
          </a:bodyPr>
          <a:lstStyle/>
          <a:p>
            <a:r>
              <a:rPr lang="en-US" sz="2000" dirty="0"/>
              <a:t>Born: London, England, December 10, 1815 </a:t>
            </a:r>
          </a:p>
          <a:p>
            <a:r>
              <a:rPr lang="en-US" sz="2000" dirty="0"/>
              <a:t>Died: London, England, November 27, 1852 </a:t>
            </a:r>
          </a:p>
          <a:p>
            <a:r>
              <a:rPr lang="en-US" sz="2000" dirty="0"/>
              <a:t>Analyst, Metaphysician, and Founder of Scientific Computing </a:t>
            </a:r>
          </a:p>
          <a:p>
            <a:pPr marL="0" indent="0">
              <a:buNone/>
            </a:pPr>
            <a:endParaRPr lang="en-US" dirty="0"/>
          </a:p>
          <a:p>
            <a:pPr marL="0" indent="0">
              <a:buNone/>
            </a:pPr>
            <a:r>
              <a:rPr lang="en-US" dirty="0"/>
              <a:t>Ada received tutoring in mathematics and music. Her complex abilities became apparent as early as 1828, when she produced the design for a flying machine. It was mathematics that gave her life its wings.</a:t>
            </a:r>
          </a:p>
        </p:txBody>
      </p:sp>
      <p:pic>
        <p:nvPicPr>
          <p:cNvPr id="5" name="Picture 2" descr="https://upload.wikimedia.org/wikipedia/commons/8/87/Ada_Lovelace.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47800"/>
            <a:ext cx="28465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0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charset="0"/>
                <a:cs typeface="Times New Roman" charset="0"/>
              </a:rPr>
              <a:t/>
            </a:r>
            <a:br>
              <a:rPr lang="en-US" b="1" dirty="0" smtClean="0">
                <a:latin typeface="Arial" charset="0"/>
                <a:cs typeface="Times New Roman" charset="0"/>
              </a:rPr>
            </a:br>
            <a:r>
              <a:rPr lang="en-US" b="1" dirty="0" smtClean="0">
                <a:solidFill>
                  <a:schemeClr val="accent2"/>
                </a:solidFill>
                <a:latin typeface="Arial" charset="0"/>
                <a:cs typeface="Times New Roman" charset="0"/>
              </a:rPr>
              <a:t>Information Systems</a:t>
            </a:r>
            <a:r>
              <a:rPr lang="en-US" b="1" dirty="0" smtClean="0">
                <a:latin typeface="Arial" charset="0"/>
                <a:cs typeface="Times New Roman" charset="0"/>
              </a:rPr>
              <a:t/>
            </a:r>
            <a:br>
              <a:rPr lang="en-US" b="1" dirty="0" smtClean="0">
                <a:latin typeface="Arial" charset="0"/>
                <a:cs typeface="Times New Roman" charset="0"/>
              </a:rPr>
            </a:br>
            <a:endParaRPr lang="en-US" dirty="0"/>
          </a:p>
        </p:txBody>
      </p:sp>
      <p:sp>
        <p:nvSpPr>
          <p:cNvPr id="3" name="Content Placeholder 2"/>
          <p:cNvSpPr>
            <a:spLocks noGrp="1"/>
          </p:cNvSpPr>
          <p:nvPr>
            <p:ph idx="1"/>
          </p:nvPr>
        </p:nvSpPr>
        <p:spPr>
          <a:xfrm>
            <a:off x="457200" y="1752600"/>
            <a:ext cx="8229600" cy="4373563"/>
          </a:xfrm>
        </p:spPr>
        <p:txBody>
          <a:bodyPr/>
          <a:lstStyle/>
          <a:p>
            <a:pPr marL="0" indent="0">
              <a:lnSpc>
                <a:spcPct val="150000"/>
              </a:lnSpc>
              <a:buNone/>
            </a:pPr>
            <a:r>
              <a:rPr lang="en-US" sz="2400" dirty="0" smtClean="0">
                <a:latin typeface="Arial" charset="0"/>
                <a:cs typeface="Times New Roman" charset="0"/>
              </a:rPr>
              <a:t>An information system(IS) is typically considered to be a set of interrelated elements or components that collect(input), manipulate(processes), and disseminate (output) data and information and provide a feedback mechanism to meet an objective.</a:t>
            </a:r>
          </a:p>
          <a:p>
            <a:pPr marL="0" indent="0">
              <a:buNone/>
            </a:pPr>
            <a:endParaRPr lang="en-US" dirty="0"/>
          </a:p>
        </p:txBody>
      </p:sp>
    </p:spTree>
    <p:extLst>
      <p:ext uri="{BB962C8B-B14F-4D97-AF65-F5344CB8AC3E}">
        <p14:creationId xmlns:p14="http://schemas.microsoft.com/office/powerpoint/2010/main" val="911626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chemeClr val="accent2"/>
                </a:solidFill>
              </a:rPr>
              <a:t>Data, Information, &amp; Systems</a:t>
            </a:r>
            <a:endParaRPr lang="en-US" dirty="0"/>
          </a:p>
        </p:txBody>
      </p:sp>
      <p:pic>
        <p:nvPicPr>
          <p:cNvPr id="4" name="Picture 6" descr="Fig01-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227" r="16394" b="6667"/>
          <a:stretch>
            <a:fillRect/>
          </a:stretch>
        </p:blipFill>
        <p:spPr bwMode="auto">
          <a:xfrm>
            <a:off x="1944266" y="1143000"/>
            <a:ext cx="5284933"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79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dirty="0" smtClean="0"/>
              <a:t/>
            </a:r>
            <a:br>
              <a:rPr lang="en-US" dirty="0" smtClean="0"/>
            </a:br>
            <a:r>
              <a:rPr lang="en-US" b="1" dirty="0" smtClean="0">
                <a:solidFill>
                  <a:schemeClr val="accent2"/>
                </a:solidFill>
              </a:rPr>
              <a:t>The Benefits of Human-Computer Synergy</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1"/>
            <a:endParaRPr lang="en-US" sz="2400" dirty="0" smtClean="0"/>
          </a:p>
          <a:p>
            <a:pPr lvl="1"/>
            <a:endParaRPr lang="en-US" sz="2400" dirty="0" smtClean="0"/>
          </a:p>
          <a:p>
            <a:pPr marL="457200" lvl="1" indent="0">
              <a:buNone/>
            </a:pPr>
            <a:r>
              <a:rPr lang="en-US" sz="2400" b="1" dirty="0" smtClean="0">
                <a:solidFill>
                  <a:srgbClr val="00B0F0"/>
                </a:solidFill>
              </a:rPr>
              <a:t>Synergy</a:t>
            </a:r>
            <a:endParaRPr lang="en-US" b="1" dirty="0" smtClean="0">
              <a:solidFill>
                <a:srgbClr val="00B0F0"/>
              </a:solidFill>
            </a:endParaRPr>
          </a:p>
          <a:p>
            <a:pPr lvl="2"/>
            <a:r>
              <a:rPr lang="en-US" sz="2000" dirty="0" smtClean="0"/>
              <a:t>When combined resources produce output that exceeds the sum of the outputs of the same resources employed separately</a:t>
            </a:r>
          </a:p>
          <a:p>
            <a:pPr lvl="1"/>
            <a:endParaRPr lang="en-US" dirty="0" smtClean="0"/>
          </a:p>
          <a:p>
            <a:pPr marL="457200" lvl="1" indent="0">
              <a:buNone/>
            </a:pPr>
            <a:r>
              <a:rPr lang="en-US" sz="2400" dirty="0" smtClean="0"/>
              <a:t>Allows human thought to be translated into efficient processing of large amounts of data</a:t>
            </a:r>
          </a:p>
          <a:p>
            <a:endParaRPr lang="en-US" dirty="0"/>
          </a:p>
        </p:txBody>
      </p:sp>
    </p:spTree>
    <p:extLst>
      <p:ext uri="{BB962C8B-B14F-4D97-AF65-F5344CB8AC3E}">
        <p14:creationId xmlns:p14="http://schemas.microsoft.com/office/powerpoint/2010/main" val="92208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571"/>
          </a:xfrm>
        </p:spPr>
        <p:txBody>
          <a:bodyPr/>
          <a:lstStyle/>
          <a:p>
            <a:r>
              <a:rPr lang="en-US" b="1" dirty="0" smtClean="0">
                <a:solidFill>
                  <a:schemeClr val="accent2"/>
                </a:solidFill>
              </a:rPr>
              <a:t>Data, Information, &amp; Systems</a:t>
            </a:r>
            <a:endParaRPr lang="en-US" b="1" dirty="0">
              <a:solidFill>
                <a:schemeClr val="accent2"/>
              </a:solidFill>
            </a:endParaRPr>
          </a:p>
        </p:txBody>
      </p:sp>
      <p:sp>
        <p:nvSpPr>
          <p:cNvPr id="3" name="Content Placeholder 2"/>
          <p:cNvSpPr>
            <a:spLocks noGrp="1"/>
          </p:cNvSpPr>
          <p:nvPr>
            <p:ph idx="1"/>
          </p:nvPr>
        </p:nvSpPr>
        <p:spPr>
          <a:xfrm>
            <a:off x="457200" y="1186209"/>
            <a:ext cx="8229600" cy="5366991"/>
          </a:xfrm>
        </p:spPr>
        <p:txBody>
          <a:bodyPr/>
          <a:lstStyle/>
          <a:p>
            <a:pPr marL="0" indent="0">
              <a:buNone/>
            </a:pPr>
            <a:r>
              <a:rPr lang="en-US" sz="4000" b="1" dirty="0" smtClean="0"/>
              <a:t>Generating Information</a:t>
            </a:r>
          </a:p>
          <a:p>
            <a:pPr lvl="1"/>
            <a:r>
              <a:rPr lang="en-US" sz="4000" b="1" dirty="0" smtClean="0"/>
              <a:t>Computer-based Information Systems take data as raw material, process it, and produce information as output.</a:t>
            </a:r>
          </a:p>
          <a:p>
            <a:pPr marL="0" indent="0">
              <a:buNone/>
            </a:pPr>
            <a:endParaRPr lang="en-US" dirty="0"/>
          </a:p>
        </p:txBody>
      </p:sp>
    </p:spTree>
    <p:extLst>
      <p:ext uri="{BB962C8B-B14F-4D97-AF65-F5344CB8AC3E}">
        <p14:creationId xmlns:p14="http://schemas.microsoft.com/office/powerpoint/2010/main" val="121692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2"/>
          </a:xfrm>
        </p:spPr>
        <p:txBody>
          <a:bodyPr>
            <a:normAutofit/>
          </a:bodyPr>
          <a:lstStyle/>
          <a:p>
            <a:r>
              <a:rPr lang="en-US" sz="2800" b="1" dirty="0" smtClean="0">
                <a:solidFill>
                  <a:srgbClr val="C00000"/>
                </a:solidFill>
              </a:rPr>
              <a:t>Information Systems: Turn Data into Information</a:t>
            </a:r>
            <a:endParaRPr lang="en-US" sz="2800" b="1" dirty="0">
              <a:solidFill>
                <a:srgbClr val="C00000"/>
              </a:solidFill>
            </a:endParaRPr>
          </a:p>
        </p:txBody>
      </p:sp>
      <p:sp>
        <p:nvSpPr>
          <p:cNvPr id="3" name="Content Placeholder 2"/>
          <p:cNvSpPr>
            <a:spLocks noGrp="1"/>
          </p:cNvSpPr>
          <p:nvPr>
            <p:ph idx="1"/>
          </p:nvPr>
        </p:nvSpPr>
        <p:spPr>
          <a:xfrm>
            <a:off x="457200" y="990600"/>
            <a:ext cx="8229600" cy="5562600"/>
          </a:xfrm>
        </p:spPr>
        <p:txBody>
          <a:bodyPr/>
          <a:lstStyle/>
          <a:p>
            <a:endParaRPr lang="en-US" dirty="0"/>
          </a:p>
        </p:txBody>
      </p:sp>
      <p:pic>
        <p:nvPicPr>
          <p:cNvPr id="14" name="Picture 5"/>
          <p:cNvPicPr>
            <a:picLocks noChangeAspect="1" noChangeArrowheads="1"/>
          </p:cNvPicPr>
          <p:nvPr/>
        </p:nvPicPr>
        <p:blipFill>
          <a:blip r:embed="rId2" cstate="print"/>
          <a:srcRect/>
          <a:stretch>
            <a:fillRect/>
          </a:stretch>
        </p:blipFill>
        <p:spPr bwMode="auto">
          <a:xfrm>
            <a:off x="746125" y="914400"/>
            <a:ext cx="7678738" cy="2112963"/>
          </a:xfrm>
          <a:prstGeom prst="rect">
            <a:avLst/>
          </a:prstGeom>
          <a:noFill/>
          <a:ln w="9525">
            <a:noFill/>
            <a:miter lim="800000"/>
            <a:headEnd/>
            <a:tailEnd/>
          </a:ln>
        </p:spPr>
      </p:pic>
      <p:sp>
        <p:nvSpPr>
          <p:cNvPr id="15" name="Text Box 7"/>
          <p:cNvSpPr txBox="1">
            <a:spLocks noChangeArrowheads="1"/>
          </p:cNvSpPr>
          <p:nvPr/>
        </p:nvSpPr>
        <p:spPr bwMode="auto">
          <a:xfrm>
            <a:off x="1570038" y="3078163"/>
            <a:ext cx="846137" cy="457200"/>
          </a:xfrm>
          <a:prstGeom prst="rect">
            <a:avLst/>
          </a:prstGeom>
          <a:noFill/>
          <a:ln w="9525">
            <a:noFill/>
            <a:miter lim="800000"/>
            <a:headEnd/>
            <a:tailEnd/>
          </a:ln>
        </p:spPr>
        <p:txBody>
          <a:bodyPr wrap="none">
            <a:spAutoFit/>
          </a:bodyPr>
          <a:lstStyle/>
          <a:p>
            <a:pPr algn="ctr"/>
            <a:r>
              <a:rPr lang="en-US" sz="2400" b="1" dirty="0"/>
              <a:t>Data</a:t>
            </a:r>
          </a:p>
        </p:txBody>
      </p:sp>
      <p:sp>
        <p:nvSpPr>
          <p:cNvPr id="16" name="Text Box 8"/>
          <p:cNvSpPr txBox="1">
            <a:spLocks noChangeArrowheads="1"/>
          </p:cNvSpPr>
          <p:nvPr/>
        </p:nvSpPr>
        <p:spPr bwMode="auto">
          <a:xfrm>
            <a:off x="6099175" y="3078163"/>
            <a:ext cx="1858963" cy="457200"/>
          </a:xfrm>
          <a:prstGeom prst="rect">
            <a:avLst/>
          </a:prstGeom>
          <a:noFill/>
          <a:ln w="9525">
            <a:noFill/>
            <a:miter lim="800000"/>
            <a:headEnd/>
            <a:tailEnd/>
          </a:ln>
        </p:spPr>
        <p:txBody>
          <a:bodyPr wrap="none">
            <a:spAutoFit/>
          </a:bodyPr>
          <a:lstStyle/>
          <a:p>
            <a:pPr algn="ctr"/>
            <a:r>
              <a:rPr lang="en-US" sz="2400" b="1"/>
              <a:t>Information</a:t>
            </a:r>
          </a:p>
        </p:txBody>
      </p:sp>
      <p:sp>
        <p:nvSpPr>
          <p:cNvPr id="17" name="AutoShape 9"/>
          <p:cNvSpPr>
            <a:spLocks noChangeArrowheads="1"/>
          </p:cNvSpPr>
          <p:nvPr/>
        </p:nvSpPr>
        <p:spPr bwMode="auto">
          <a:xfrm>
            <a:off x="4191000" y="3503613"/>
            <a:ext cx="1066800" cy="947737"/>
          </a:xfrm>
          <a:prstGeom prst="rightArrow">
            <a:avLst>
              <a:gd name="adj1" fmla="val 47546"/>
              <a:gd name="adj2" fmla="val 66501"/>
            </a:avLst>
          </a:prstGeom>
          <a:solidFill>
            <a:schemeClr val="tx2"/>
          </a:solidFill>
          <a:ln w="9525">
            <a:solidFill>
              <a:schemeClr val="tx1"/>
            </a:solidFill>
            <a:miter lim="800000"/>
            <a:headEnd/>
            <a:tailEnd/>
          </a:ln>
        </p:spPr>
        <p:txBody>
          <a:bodyPr wrap="none" anchor="ctr"/>
          <a:lstStyle/>
          <a:p>
            <a:endParaRPr lang="en-US"/>
          </a:p>
        </p:txBody>
      </p:sp>
      <p:sp>
        <p:nvSpPr>
          <p:cNvPr id="18" name="Text Box 10"/>
          <p:cNvSpPr txBox="1">
            <a:spLocks noChangeArrowheads="1"/>
          </p:cNvSpPr>
          <p:nvPr/>
        </p:nvSpPr>
        <p:spPr bwMode="auto">
          <a:xfrm>
            <a:off x="457200" y="3440113"/>
            <a:ext cx="3454400" cy="1096962"/>
          </a:xfrm>
          <a:prstGeom prst="rect">
            <a:avLst/>
          </a:prstGeom>
          <a:noFill/>
          <a:ln w="9525">
            <a:noFill/>
            <a:miter lim="800000"/>
            <a:headEnd/>
            <a:tailEnd/>
          </a:ln>
        </p:spPr>
        <p:txBody>
          <a:bodyPr wrap="none">
            <a:spAutoFit/>
          </a:bodyPr>
          <a:lstStyle/>
          <a:p>
            <a:pPr>
              <a:buFontTx/>
              <a:buChar char="•"/>
            </a:pPr>
            <a:r>
              <a:rPr lang="en-US" sz="2200" dirty="0"/>
              <a:t> Raw material</a:t>
            </a:r>
          </a:p>
          <a:p>
            <a:pPr>
              <a:buFontTx/>
              <a:buChar char="•"/>
            </a:pPr>
            <a:r>
              <a:rPr lang="en-US" sz="2200" dirty="0"/>
              <a:t> Unformatted information</a:t>
            </a:r>
          </a:p>
          <a:p>
            <a:pPr>
              <a:buFontTx/>
              <a:buChar char="•"/>
            </a:pPr>
            <a:r>
              <a:rPr lang="en-US" sz="2200" dirty="0"/>
              <a:t> Generally has no context</a:t>
            </a:r>
          </a:p>
        </p:txBody>
      </p:sp>
      <p:sp>
        <p:nvSpPr>
          <p:cNvPr id="19" name="Rectangle 17"/>
          <p:cNvSpPr>
            <a:spLocks noChangeArrowheads="1"/>
          </p:cNvSpPr>
          <p:nvPr/>
        </p:nvSpPr>
        <p:spPr bwMode="auto">
          <a:xfrm>
            <a:off x="309563" y="4879975"/>
            <a:ext cx="8763000" cy="1201738"/>
          </a:xfrm>
          <a:prstGeom prst="rect">
            <a:avLst/>
          </a:prstGeom>
          <a:solidFill>
            <a:srgbClr val="FFC165"/>
          </a:solidFill>
          <a:ln w="9525">
            <a:solidFill>
              <a:schemeClr val="tx1"/>
            </a:solidFill>
            <a:miter lim="800000"/>
            <a:headEnd/>
            <a:tailEnd/>
          </a:ln>
        </p:spPr>
        <p:txBody>
          <a:bodyPr wrap="none" anchor="ctr"/>
          <a:lstStyle/>
          <a:p>
            <a:endParaRPr lang="en-US"/>
          </a:p>
        </p:txBody>
      </p:sp>
      <p:sp>
        <p:nvSpPr>
          <p:cNvPr id="20" name="Text Box 12"/>
          <p:cNvSpPr txBox="1">
            <a:spLocks noChangeArrowheads="1"/>
          </p:cNvSpPr>
          <p:nvPr/>
        </p:nvSpPr>
        <p:spPr bwMode="auto">
          <a:xfrm>
            <a:off x="3733800" y="4876800"/>
            <a:ext cx="1608138" cy="457200"/>
          </a:xfrm>
          <a:prstGeom prst="rect">
            <a:avLst/>
          </a:prstGeom>
          <a:noFill/>
          <a:ln w="9525">
            <a:noFill/>
            <a:miter lim="800000"/>
            <a:headEnd/>
            <a:tailEnd/>
          </a:ln>
        </p:spPr>
        <p:txBody>
          <a:bodyPr wrap="none">
            <a:spAutoFit/>
          </a:bodyPr>
          <a:lstStyle/>
          <a:p>
            <a:pPr algn="ctr"/>
            <a:r>
              <a:rPr lang="en-US" sz="2400" b="1" dirty="0"/>
              <a:t>Examples</a:t>
            </a:r>
          </a:p>
        </p:txBody>
      </p:sp>
      <p:sp>
        <p:nvSpPr>
          <p:cNvPr id="21" name="Text Box 14"/>
          <p:cNvSpPr txBox="1">
            <a:spLocks noChangeArrowheads="1"/>
          </p:cNvSpPr>
          <p:nvPr/>
        </p:nvSpPr>
        <p:spPr bwMode="auto">
          <a:xfrm>
            <a:off x="5638800" y="3454400"/>
            <a:ext cx="3302000" cy="1096963"/>
          </a:xfrm>
          <a:prstGeom prst="rect">
            <a:avLst/>
          </a:prstGeom>
          <a:noFill/>
          <a:ln w="9525">
            <a:noFill/>
            <a:miter lim="800000"/>
            <a:headEnd/>
            <a:tailEnd/>
          </a:ln>
        </p:spPr>
        <p:txBody>
          <a:bodyPr>
            <a:spAutoFit/>
          </a:bodyPr>
          <a:lstStyle/>
          <a:p>
            <a:pPr marL="231775" indent="-231775">
              <a:buFontTx/>
              <a:buChar char="•"/>
            </a:pPr>
            <a:r>
              <a:rPr lang="en-US" sz="2200"/>
              <a:t>Processed material</a:t>
            </a:r>
          </a:p>
          <a:p>
            <a:pPr marL="231775" indent="-231775">
              <a:buFontTx/>
              <a:buChar char="•"/>
            </a:pPr>
            <a:r>
              <a:rPr lang="en-US" sz="2200"/>
              <a:t>Formatted information</a:t>
            </a:r>
          </a:p>
          <a:p>
            <a:pPr marL="231775" indent="-231775">
              <a:buFontTx/>
              <a:buChar char="•"/>
            </a:pPr>
            <a:r>
              <a:rPr lang="en-US" sz="2200"/>
              <a:t>Data given context</a:t>
            </a:r>
          </a:p>
        </p:txBody>
      </p:sp>
      <p:sp>
        <p:nvSpPr>
          <p:cNvPr id="22" name="Text Box 15"/>
          <p:cNvSpPr txBox="1">
            <a:spLocks noChangeArrowheads="1"/>
          </p:cNvSpPr>
          <p:nvPr/>
        </p:nvSpPr>
        <p:spPr bwMode="auto">
          <a:xfrm>
            <a:off x="369888" y="4932363"/>
            <a:ext cx="3521075" cy="400110"/>
          </a:xfrm>
          <a:prstGeom prst="rect">
            <a:avLst/>
          </a:prstGeom>
          <a:noFill/>
          <a:ln w="9525">
            <a:noFill/>
            <a:miter lim="800000"/>
            <a:headEnd/>
            <a:tailEnd/>
          </a:ln>
        </p:spPr>
        <p:txBody>
          <a:bodyPr>
            <a:spAutoFit/>
          </a:bodyPr>
          <a:lstStyle/>
          <a:p>
            <a:r>
              <a:rPr lang="en-US" sz="2000" dirty="0"/>
              <a:t>Ticket sales of a band on tour</a:t>
            </a:r>
          </a:p>
        </p:txBody>
      </p:sp>
      <p:sp>
        <p:nvSpPr>
          <p:cNvPr id="23" name="Text Box 18"/>
          <p:cNvSpPr txBox="1">
            <a:spLocks noChangeArrowheads="1"/>
          </p:cNvSpPr>
          <p:nvPr/>
        </p:nvSpPr>
        <p:spPr bwMode="auto">
          <a:xfrm>
            <a:off x="5486400" y="4932363"/>
            <a:ext cx="3662363" cy="1015663"/>
          </a:xfrm>
          <a:prstGeom prst="rect">
            <a:avLst/>
          </a:prstGeom>
          <a:noFill/>
          <a:ln w="9525">
            <a:noFill/>
            <a:miter lim="800000"/>
            <a:headEnd/>
            <a:tailEnd/>
          </a:ln>
        </p:spPr>
        <p:txBody>
          <a:bodyPr>
            <a:spAutoFit/>
          </a:bodyPr>
          <a:lstStyle/>
          <a:p>
            <a:r>
              <a:rPr lang="en-US" sz="2000" dirty="0"/>
              <a:t>Sales report by region and venue…tells us which venue is the most profitable </a:t>
            </a:r>
          </a:p>
        </p:txBody>
      </p:sp>
    </p:spTree>
    <p:extLst>
      <p:ext uri="{BB962C8B-B14F-4D97-AF65-F5344CB8AC3E}">
        <p14:creationId xmlns:p14="http://schemas.microsoft.com/office/powerpoint/2010/main" val="48837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chemeClr val="accent2"/>
                </a:solidFill>
                <a:effectLst>
                  <a:outerShdw blurRad="38100" dist="38100" dir="2700000" algn="tl">
                    <a:srgbClr val="000000">
                      <a:alpha val="43137"/>
                    </a:srgbClr>
                  </a:outerShdw>
                </a:effectLst>
              </a:rPr>
              <a:t>The Four Stages of Data Processing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lvl="1"/>
            <a:r>
              <a:rPr lang="en-US" b="1" dirty="0" smtClean="0">
                <a:solidFill>
                  <a:srgbClr val="00B0F0"/>
                </a:solidFill>
              </a:rPr>
              <a:t>Input</a:t>
            </a:r>
            <a:r>
              <a:rPr lang="en-US" dirty="0" smtClean="0"/>
              <a:t>: Data is collected and entered into computer.</a:t>
            </a:r>
          </a:p>
          <a:p>
            <a:pPr lvl="1">
              <a:buFont typeface="Wingdings" pitchFamily="2" charset="2"/>
              <a:buNone/>
            </a:pPr>
            <a:endParaRPr lang="en-US" dirty="0" smtClean="0"/>
          </a:p>
          <a:p>
            <a:pPr lvl="1"/>
            <a:r>
              <a:rPr lang="en-US" b="1" dirty="0" smtClean="0">
                <a:solidFill>
                  <a:srgbClr val="00B0F0"/>
                </a:solidFill>
              </a:rPr>
              <a:t>Data processing</a:t>
            </a:r>
            <a:r>
              <a:rPr lang="en-US" dirty="0" smtClean="0"/>
              <a:t>: Data is manipulated into information using mathematical, statistical, and other tools.</a:t>
            </a:r>
            <a:r>
              <a:rPr lang="en-US" sz="2400" dirty="0"/>
              <a:t> </a:t>
            </a:r>
            <a:endParaRPr lang="en-US" sz="2400" dirty="0" smtClean="0"/>
          </a:p>
          <a:p>
            <a:pPr lvl="2"/>
            <a:r>
              <a:rPr lang="en-US" sz="2000" dirty="0" smtClean="0"/>
              <a:t>Example</a:t>
            </a:r>
            <a:r>
              <a:rPr lang="en-US" sz="2000" dirty="0"/>
              <a:t>: customer survey</a:t>
            </a:r>
          </a:p>
          <a:p>
            <a:pPr lvl="2"/>
            <a:r>
              <a:rPr lang="en-US" sz="2000" dirty="0"/>
              <a:t>Reading through data collected from a customer survey with questions in various categories would be time-consuming and not very helpful.</a:t>
            </a:r>
          </a:p>
          <a:p>
            <a:pPr lvl="2"/>
            <a:r>
              <a:rPr lang="en-US" sz="2000" dirty="0"/>
              <a:t>When manipulated, the surveys may provide useful information</a:t>
            </a:r>
            <a:r>
              <a:rPr lang="en-US" sz="2000" dirty="0" smtClean="0"/>
              <a:t>.</a:t>
            </a:r>
            <a:endParaRPr lang="en-US" dirty="0" smtClean="0"/>
          </a:p>
          <a:p>
            <a:pPr lvl="1"/>
            <a:endParaRPr lang="en-US" dirty="0" smtClean="0"/>
          </a:p>
          <a:p>
            <a:pPr lvl="1"/>
            <a:r>
              <a:rPr lang="en-US" b="1" dirty="0" smtClean="0">
                <a:solidFill>
                  <a:srgbClr val="00B0F0"/>
                </a:solidFill>
              </a:rPr>
              <a:t>Output</a:t>
            </a:r>
            <a:r>
              <a:rPr lang="en-US" dirty="0" smtClean="0"/>
              <a:t>: Information is displayed or presented.</a:t>
            </a:r>
          </a:p>
          <a:p>
            <a:pPr lvl="1"/>
            <a:endParaRPr lang="en-US" dirty="0" smtClean="0"/>
          </a:p>
          <a:p>
            <a:pPr lvl="1"/>
            <a:r>
              <a:rPr lang="en-US" b="1" dirty="0" smtClean="0">
                <a:solidFill>
                  <a:srgbClr val="00B0F0"/>
                </a:solidFill>
              </a:rPr>
              <a:t>Storage</a:t>
            </a:r>
            <a:r>
              <a:rPr lang="en-US" dirty="0" smtClean="0"/>
              <a:t>: Data and information are maintained for later use.</a:t>
            </a:r>
          </a:p>
          <a:p>
            <a:endParaRPr lang="en-US" dirty="0"/>
          </a:p>
        </p:txBody>
      </p:sp>
    </p:spTree>
    <p:extLst>
      <p:ext uri="{BB962C8B-B14F-4D97-AF65-F5344CB8AC3E}">
        <p14:creationId xmlns:p14="http://schemas.microsoft.com/office/powerpoint/2010/main" val="2476479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b="1" dirty="0" smtClean="0">
                <a:solidFill>
                  <a:schemeClr val="accent2"/>
                </a:solidFill>
              </a:rPr>
              <a:t>Characteristics of Useful Information</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334000"/>
          </a:xfrm>
        </p:spPr>
        <p:txBody>
          <a:bodyPr>
            <a:normAutofit fontScale="92500"/>
          </a:bodyPr>
          <a:lstStyle/>
          <a:p>
            <a:pPr marL="457200" lvl="1" indent="0">
              <a:buNone/>
            </a:pPr>
            <a:r>
              <a:rPr lang="en-US" dirty="0" smtClean="0">
                <a:solidFill>
                  <a:srgbClr val="00B0F0"/>
                </a:solidFill>
              </a:rPr>
              <a:t>Relevant</a:t>
            </a:r>
            <a:r>
              <a:rPr lang="en-US" dirty="0" smtClean="0"/>
              <a:t>. </a:t>
            </a:r>
            <a:r>
              <a:rPr lang="en-US" sz="2600" dirty="0" smtClean="0"/>
              <a:t>It reduces uncertainty by helping you predict what will happen or confirm what already has happened.</a:t>
            </a:r>
          </a:p>
          <a:p>
            <a:pPr marL="457200" lvl="1" indent="0">
              <a:buNone/>
            </a:pPr>
            <a:r>
              <a:rPr lang="en-US" dirty="0" smtClean="0">
                <a:solidFill>
                  <a:srgbClr val="00B0F0"/>
                </a:solidFill>
              </a:rPr>
              <a:t>Reliable</a:t>
            </a:r>
            <a:r>
              <a:rPr lang="en-US" dirty="0" smtClean="0"/>
              <a:t>. </a:t>
            </a:r>
            <a:r>
              <a:rPr lang="en-US" sz="2600" dirty="0" smtClean="0"/>
              <a:t>It’s dependable, i.e., free from error or bias and faithfully portrays events and activities</a:t>
            </a:r>
            <a:r>
              <a:rPr lang="en-US" sz="2400" dirty="0" smtClean="0"/>
              <a:t>.</a:t>
            </a:r>
          </a:p>
          <a:p>
            <a:pPr marL="457200" lvl="1" indent="0">
              <a:buNone/>
            </a:pPr>
            <a:r>
              <a:rPr lang="en-US" dirty="0" smtClean="0">
                <a:solidFill>
                  <a:srgbClr val="00B0F0"/>
                </a:solidFill>
              </a:rPr>
              <a:t>Complete</a:t>
            </a:r>
            <a:r>
              <a:rPr lang="en-US" dirty="0" smtClean="0"/>
              <a:t>. </a:t>
            </a:r>
            <a:r>
              <a:rPr lang="en-US" sz="2600" dirty="0" smtClean="0"/>
              <a:t>It doesn’t leave out anything that’s important.</a:t>
            </a:r>
          </a:p>
          <a:p>
            <a:pPr marL="457200" lvl="1" indent="0">
              <a:buNone/>
            </a:pPr>
            <a:r>
              <a:rPr lang="en-US" dirty="0" smtClean="0">
                <a:solidFill>
                  <a:srgbClr val="00B0F0"/>
                </a:solidFill>
              </a:rPr>
              <a:t>Current</a:t>
            </a:r>
            <a:r>
              <a:rPr lang="en-US" dirty="0" smtClean="0"/>
              <a:t>. </a:t>
            </a:r>
            <a:r>
              <a:rPr lang="en-US" sz="2600" dirty="0" smtClean="0"/>
              <a:t>You get it in time to make your decision.</a:t>
            </a:r>
          </a:p>
          <a:p>
            <a:pPr marL="457200" lvl="1" indent="0">
              <a:buNone/>
            </a:pPr>
            <a:r>
              <a:rPr lang="en-US" dirty="0" smtClean="0">
                <a:solidFill>
                  <a:srgbClr val="00B0F0"/>
                </a:solidFill>
              </a:rPr>
              <a:t>Understandable</a:t>
            </a:r>
            <a:r>
              <a:rPr lang="en-US" dirty="0" smtClean="0"/>
              <a:t>. </a:t>
            </a:r>
            <a:r>
              <a:rPr lang="en-US" sz="2600" dirty="0" smtClean="0"/>
              <a:t>It’s presented in a manner you can comprehend and use.</a:t>
            </a:r>
          </a:p>
          <a:p>
            <a:pPr marL="457200" lvl="1" indent="0">
              <a:buNone/>
            </a:pPr>
            <a:r>
              <a:rPr lang="en-US" dirty="0" smtClean="0">
                <a:solidFill>
                  <a:srgbClr val="00B0F0"/>
                </a:solidFill>
              </a:rPr>
              <a:t>Verifiable</a:t>
            </a:r>
            <a:r>
              <a:rPr lang="en-US" dirty="0" smtClean="0"/>
              <a:t>. </a:t>
            </a:r>
            <a:r>
              <a:rPr lang="en-US" sz="2600" dirty="0" smtClean="0"/>
              <a:t>The nature of the information is such that different people would tend to produce the same result.</a:t>
            </a:r>
          </a:p>
          <a:p>
            <a:pPr marL="457200" lvl="1" indent="0">
              <a:buNone/>
            </a:pPr>
            <a:r>
              <a:rPr lang="en-US" dirty="0" smtClean="0">
                <a:solidFill>
                  <a:srgbClr val="00B0F0"/>
                </a:solidFill>
              </a:rPr>
              <a:t>Accessible</a:t>
            </a:r>
            <a:r>
              <a:rPr lang="en-US" sz="2900" dirty="0" smtClean="0"/>
              <a:t>. </a:t>
            </a:r>
            <a:r>
              <a:rPr lang="en-US" sz="2600" dirty="0" smtClean="0"/>
              <a:t>You can get to it when you need it and in a format you can use.</a:t>
            </a:r>
          </a:p>
          <a:p>
            <a:pPr marL="457200" lvl="1" indent="0">
              <a:buNone/>
            </a:pPr>
            <a:endParaRPr lang="en-US" dirty="0" smtClean="0"/>
          </a:p>
        </p:txBody>
      </p:sp>
    </p:spTree>
    <p:extLst>
      <p:ext uri="{BB962C8B-B14F-4D97-AF65-F5344CB8AC3E}">
        <p14:creationId xmlns:p14="http://schemas.microsoft.com/office/powerpoint/2010/main" val="228958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Info. Glut</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When you get more information than you can effectively assimilate, you suffer from</a:t>
            </a:r>
            <a:r>
              <a:rPr lang="en-US" b="1" dirty="0" smtClean="0"/>
              <a:t> </a:t>
            </a:r>
            <a:r>
              <a:rPr lang="en-US" b="1" dirty="0" smtClean="0">
                <a:solidFill>
                  <a:srgbClr val="CC0000"/>
                </a:solidFill>
              </a:rPr>
              <a:t>information overload</a:t>
            </a:r>
            <a:r>
              <a:rPr lang="en-US" b="1" dirty="0" smtClean="0"/>
              <a:t>.</a:t>
            </a:r>
          </a:p>
          <a:p>
            <a:endParaRPr lang="en-US" dirty="0" smtClean="0"/>
          </a:p>
          <a:p>
            <a:r>
              <a:rPr lang="en-US" dirty="0" smtClean="0"/>
              <a:t>When you’ve reached the overload point, the quality of decisions declines while the costs of producing the information increases.</a:t>
            </a:r>
          </a:p>
          <a:p>
            <a:endParaRPr lang="en-US" dirty="0"/>
          </a:p>
        </p:txBody>
      </p:sp>
    </p:spTree>
    <p:extLst>
      <p:ext uri="{BB962C8B-B14F-4D97-AF65-F5344CB8AC3E}">
        <p14:creationId xmlns:p14="http://schemas.microsoft.com/office/powerpoint/2010/main" val="1083420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Organizational Use of Databases</a:t>
            </a:r>
            <a:endParaRPr lang="en-US" b="1" dirty="0"/>
          </a:p>
        </p:txBody>
      </p:sp>
      <p:sp>
        <p:nvSpPr>
          <p:cNvPr id="3" name="Content Placeholder 2"/>
          <p:cNvSpPr>
            <a:spLocks noGrp="1"/>
          </p:cNvSpPr>
          <p:nvPr>
            <p:ph idx="1"/>
          </p:nvPr>
        </p:nvSpPr>
        <p:spPr>
          <a:xfrm>
            <a:off x="457200" y="1295400"/>
            <a:ext cx="8229600" cy="4830763"/>
          </a:xfrm>
        </p:spPr>
        <p:txBody>
          <a:bodyPr/>
          <a:lstStyle/>
          <a:p>
            <a:pPr>
              <a:buNone/>
            </a:pPr>
            <a:endParaRPr lang="en-US" dirty="0"/>
          </a:p>
        </p:txBody>
      </p:sp>
      <p:sp>
        <p:nvSpPr>
          <p:cNvPr id="4" name="Rectangle 2"/>
          <p:cNvSpPr>
            <a:spLocks noChangeArrowheads="1"/>
          </p:cNvSpPr>
          <p:nvPr/>
        </p:nvSpPr>
        <p:spPr bwMode="auto">
          <a:xfrm>
            <a:off x="533400" y="1295400"/>
            <a:ext cx="3886200" cy="4876800"/>
          </a:xfrm>
          <a:prstGeom prst="rect">
            <a:avLst/>
          </a:prstGeom>
          <a:solidFill>
            <a:srgbClr val="CAE1D7"/>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p>
        </p:txBody>
      </p:sp>
      <p:sp>
        <p:nvSpPr>
          <p:cNvPr id="5" name="Rectangle 3"/>
          <p:cNvSpPr>
            <a:spLocks noChangeArrowheads="1"/>
          </p:cNvSpPr>
          <p:nvPr/>
        </p:nvSpPr>
        <p:spPr bwMode="auto">
          <a:xfrm>
            <a:off x="4800600" y="1295400"/>
            <a:ext cx="4038600" cy="4876800"/>
          </a:xfrm>
          <a:prstGeom prst="rect">
            <a:avLst/>
          </a:prstGeom>
          <a:solidFill>
            <a:srgbClr val="CDCE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nvGrpSpPr>
          <p:cNvPr id="6" name="Group 5"/>
          <p:cNvGrpSpPr>
            <a:grpSpLocks noChangeAspect="1"/>
          </p:cNvGrpSpPr>
          <p:nvPr/>
        </p:nvGrpSpPr>
        <p:grpSpPr bwMode="auto">
          <a:xfrm>
            <a:off x="2053385" y="2090581"/>
            <a:ext cx="815228" cy="922494"/>
            <a:chOff x="1145" y="1109"/>
            <a:chExt cx="456" cy="516"/>
          </a:xfrm>
        </p:grpSpPr>
        <p:sp>
          <p:nvSpPr>
            <p:cNvPr id="7" name="AutoShape 6"/>
            <p:cNvSpPr>
              <a:spLocks noChangeAspect="1" noChangeArrowheads="1"/>
            </p:cNvSpPr>
            <p:nvPr/>
          </p:nvSpPr>
          <p:spPr bwMode="auto">
            <a:xfrm>
              <a:off x="1145" y="1205"/>
              <a:ext cx="372" cy="420"/>
            </a:xfrm>
            <a:prstGeom prst="flowChartMagneticDisk">
              <a:avLst/>
            </a:prstGeom>
            <a:solidFill>
              <a:srgbClr val="FFC165"/>
            </a:solidFill>
            <a:ln w="9525">
              <a:solidFill>
                <a:schemeClr val="tx1"/>
              </a:solidFill>
              <a:round/>
              <a:headEnd/>
              <a:tailEnd/>
            </a:ln>
          </p:spPr>
          <p:txBody>
            <a:bodyPr wrap="none" anchor="ctr"/>
            <a:lstStyle/>
            <a:p>
              <a:endParaRPr lang="en-US"/>
            </a:p>
          </p:txBody>
        </p:sp>
        <p:sp>
          <p:nvSpPr>
            <p:cNvPr id="8" name="AutoShape 7"/>
            <p:cNvSpPr>
              <a:spLocks noChangeAspect="1" noChangeArrowheads="1"/>
            </p:cNvSpPr>
            <p:nvPr/>
          </p:nvSpPr>
          <p:spPr bwMode="auto">
            <a:xfrm>
              <a:off x="1229" y="1109"/>
              <a:ext cx="372" cy="420"/>
            </a:xfrm>
            <a:prstGeom prst="flowChartMagneticDisk">
              <a:avLst/>
            </a:prstGeom>
            <a:solidFill>
              <a:srgbClr val="FFC165"/>
            </a:solidFill>
            <a:ln w="9525">
              <a:solidFill>
                <a:schemeClr val="tx1"/>
              </a:solidFill>
              <a:round/>
              <a:headEnd/>
              <a:tailEnd/>
            </a:ln>
          </p:spPr>
          <p:txBody>
            <a:bodyPr wrap="none" anchor="ctr"/>
            <a:lstStyle/>
            <a:p>
              <a:endParaRPr lang="en-US"/>
            </a:p>
          </p:txBody>
        </p:sp>
      </p:grpSp>
      <p:sp>
        <p:nvSpPr>
          <p:cNvPr id="9" name="AutoShape 8"/>
          <p:cNvSpPr>
            <a:spLocks noChangeAspect="1" noChangeArrowheads="1"/>
          </p:cNvSpPr>
          <p:nvPr/>
        </p:nvSpPr>
        <p:spPr bwMode="auto">
          <a:xfrm>
            <a:off x="6510603" y="2071864"/>
            <a:ext cx="666485" cy="752299"/>
          </a:xfrm>
          <a:prstGeom prst="flowChartMagneticDisk">
            <a:avLst/>
          </a:prstGeom>
          <a:solidFill>
            <a:srgbClr val="FFC165"/>
          </a:solidFill>
          <a:ln w="9525">
            <a:solidFill>
              <a:schemeClr val="tx1"/>
            </a:solidFill>
            <a:round/>
            <a:headEnd/>
            <a:tailEnd/>
          </a:ln>
        </p:spPr>
        <p:txBody>
          <a:bodyPr wrap="none" anchor="ctr"/>
          <a:lstStyle/>
          <a:p>
            <a:endParaRPr lang="en-US"/>
          </a:p>
        </p:txBody>
      </p:sp>
      <p:sp>
        <p:nvSpPr>
          <p:cNvPr id="10" name="Text Box 10"/>
          <p:cNvSpPr txBox="1">
            <a:spLocks noChangeArrowheads="1"/>
          </p:cNvSpPr>
          <p:nvPr/>
        </p:nvSpPr>
        <p:spPr bwMode="auto">
          <a:xfrm>
            <a:off x="1651216" y="3430764"/>
            <a:ext cx="1792072" cy="707886"/>
          </a:xfrm>
          <a:prstGeom prst="rect">
            <a:avLst/>
          </a:prstGeom>
          <a:noFill/>
          <a:ln w="9525">
            <a:noFill/>
            <a:miter lim="800000"/>
            <a:headEnd/>
            <a:tailEnd/>
          </a:ln>
        </p:spPr>
        <p:txBody>
          <a:bodyPr wrap="square">
            <a:spAutoFit/>
          </a:bodyPr>
          <a:lstStyle/>
          <a:p>
            <a:pPr algn="ctr"/>
            <a:r>
              <a:rPr lang="en-US" sz="2000" b="1" dirty="0"/>
              <a:t>Department</a:t>
            </a:r>
          </a:p>
          <a:p>
            <a:pPr algn="ctr"/>
            <a:r>
              <a:rPr lang="en-US" sz="2000" b="1" dirty="0"/>
              <a:t>Databases</a:t>
            </a:r>
          </a:p>
        </p:txBody>
      </p:sp>
      <p:sp>
        <p:nvSpPr>
          <p:cNvPr id="11" name="Text Box 11"/>
          <p:cNvSpPr txBox="1">
            <a:spLocks noChangeArrowheads="1"/>
          </p:cNvSpPr>
          <p:nvPr/>
        </p:nvSpPr>
        <p:spPr bwMode="auto">
          <a:xfrm>
            <a:off x="5998937" y="3430764"/>
            <a:ext cx="1759176" cy="707886"/>
          </a:xfrm>
          <a:prstGeom prst="rect">
            <a:avLst/>
          </a:prstGeom>
          <a:noFill/>
          <a:ln w="9525">
            <a:noFill/>
            <a:miter lim="800000"/>
            <a:headEnd/>
            <a:tailEnd/>
          </a:ln>
        </p:spPr>
        <p:txBody>
          <a:bodyPr wrap="square">
            <a:spAutoFit/>
          </a:bodyPr>
          <a:lstStyle/>
          <a:p>
            <a:pPr algn="ctr"/>
            <a:r>
              <a:rPr lang="en-US" sz="2000" b="1"/>
              <a:t>Data </a:t>
            </a:r>
          </a:p>
          <a:p>
            <a:pPr algn="ctr"/>
            <a:r>
              <a:rPr lang="en-US" sz="2000" b="1"/>
              <a:t>Warehouse</a:t>
            </a:r>
          </a:p>
        </p:txBody>
      </p:sp>
      <p:sp>
        <p:nvSpPr>
          <p:cNvPr id="12" name="Text Box 13"/>
          <p:cNvSpPr txBox="1">
            <a:spLocks noChangeArrowheads="1"/>
          </p:cNvSpPr>
          <p:nvPr/>
        </p:nvSpPr>
        <p:spPr bwMode="auto">
          <a:xfrm>
            <a:off x="1371600" y="1268941"/>
            <a:ext cx="2060575" cy="523220"/>
          </a:xfrm>
          <a:prstGeom prst="rect">
            <a:avLst/>
          </a:prstGeom>
          <a:noFill/>
          <a:ln w="9525">
            <a:noFill/>
            <a:miter lim="800000"/>
            <a:headEnd/>
            <a:tailEnd/>
          </a:ln>
        </p:spPr>
        <p:txBody>
          <a:bodyPr wrap="square">
            <a:spAutoFit/>
          </a:bodyPr>
          <a:lstStyle/>
          <a:p>
            <a:r>
              <a:rPr lang="en-US" sz="2800" dirty="0" smtClean="0"/>
              <a:t>Operational</a:t>
            </a:r>
            <a:endParaRPr lang="en-US" sz="2800" dirty="0"/>
          </a:p>
        </p:txBody>
      </p:sp>
      <p:sp>
        <p:nvSpPr>
          <p:cNvPr id="13" name="Text Box 14"/>
          <p:cNvSpPr txBox="1">
            <a:spLocks noChangeArrowheads="1"/>
          </p:cNvSpPr>
          <p:nvPr/>
        </p:nvSpPr>
        <p:spPr bwMode="auto">
          <a:xfrm>
            <a:off x="5562600" y="1211791"/>
            <a:ext cx="2301875" cy="523220"/>
          </a:xfrm>
          <a:prstGeom prst="rect">
            <a:avLst/>
          </a:prstGeom>
          <a:noFill/>
          <a:ln w="9525">
            <a:noFill/>
            <a:miter lim="800000"/>
            <a:headEnd/>
            <a:tailEnd/>
          </a:ln>
        </p:spPr>
        <p:txBody>
          <a:bodyPr wrap="square">
            <a:spAutoFit/>
          </a:bodyPr>
          <a:lstStyle/>
          <a:p>
            <a:r>
              <a:rPr lang="en-US" sz="2800" dirty="0"/>
              <a:t>Informational</a:t>
            </a:r>
          </a:p>
        </p:txBody>
      </p:sp>
      <p:sp>
        <p:nvSpPr>
          <p:cNvPr id="14" name="AutoShape 15"/>
          <p:cNvSpPr>
            <a:spLocks noChangeArrowheads="1"/>
          </p:cNvSpPr>
          <p:nvPr/>
        </p:nvSpPr>
        <p:spPr bwMode="auto">
          <a:xfrm>
            <a:off x="3769284" y="2379663"/>
            <a:ext cx="1304365" cy="203200"/>
          </a:xfrm>
          <a:prstGeom prst="rightArrow">
            <a:avLst>
              <a:gd name="adj1" fmla="val 50000"/>
              <a:gd name="adj2" fmla="val 158333"/>
            </a:avLst>
          </a:prstGeom>
          <a:solidFill>
            <a:schemeClr val="tx1"/>
          </a:solidFill>
          <a:ln w="9525">
            <a:solidFill>
              <a:schemeClr val="tx1"/>
            </a:solidFill>
            <a:miter lim="800000"/>
            <a:headEnd/>
            <a:tailEnd/>
          </a:ln>
        </p:spPr>
        <p:txBody>
          <a:bodyPr wrap="none" anchor="ctr"/>
          <a:lstStyle/>
          <a:p>
            <a:endParaRPr lang="en-US"/>
          </a:p>
        </p:txBody>
      </p:sp>
      <p:sp>
        <p:nvSpPr>
          <p:cNvPr id="15" name="Text Box 17"/>
          <p:cNvSpPr txBox="1">
            <a:spLocks noChangeArrowheads="1"/>
          </p:cNvSpPr>
          <p:nvPr/>
        </p:nvSpPr>
        <p:spPr bwMode="auto">
          <a:xfrm>
            <a:off x="3888476" y="1672519"/>
            <a:ext cx="872437" cy="646331"/>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p>
            <a:pPr algn="ctr">
              <a:defRPr/>
            </a:pPr>
            <a:r>
              <a:rPr lang="en-US" b="1"/>
              <a:t>Extract</a:t>
            </a:r>
          </a:p>
          <a:p>
            <a:pPr algn="ctr">
              <a:defRPr/>
            </a:pPr>
            <a:r>
              <a:rPr lang="en-US" b="1"/>
              <a:t>Data</a:t>
            </a:r>
          </a:p>
        </p:txBody>
      </p:sp>
      <p:sp>
        <p:nvSpPr>
          <p:cNvPr id="16" name="Text Box 19"/>
          <p:cNvSpPr txBox="1">
            <a:spLocks noChangeArrowheads="1"/>
          </p:cNvSpPr>
          <p:nvPr/>
        </p:nvSpPr>
        <p:spPr bwMode="auto">
          <a:xfrm>
            <a:off x="1145830" y="4541308"/>
            <a:ext cx="2797519" cy="1554272"/>
          </a:xfrm>
          <a:prstGeom prst="rect">
            <a:avLst/>
          </a:prstGeom>
          <a:noFill/>
          <a:ln w="9525">
            <a:noFill/>
            <a:miter lim="800000"/>
            <a:headEnd/>
            <a:tailEnd/>
          </a:ln>
        </p:spPr>
        <p:txBody>
          <a:bodyPr wrap="square">
            <a:spAutoFit/>
          </a:bodyPr>
          <a:lstStyle/>
          <a:p>
            <a:pPr marL="115888" indent="-115888">
              <a:lnSpc>
                <a:spcPct val="90000"/>
              </a:lnSpc>
              <a:spcAft>
                <a:spcPct val="25000"/>
              </a:spcAft>
              <a:buFontTx/>
              <a:buChar char="•"/>
            </a:pPr>
            <a:r>
              <a:rPr lang="en-US" sz="2000"/>
              <a:t>Stores day-to-day department transactions</a:t>
            </a:r>
          </a:p>
          <a:p>
            <a:pPr marL="115888" indent="-115888">
              <a:lnSpc>
                <a:spcPct val="90000"/>
              </a:lnSpc>
              <a:spcAft>
                <a:spcPct val="25000"/>
              </a:spcAft>
              <a:buFontTx/>
              <a:buChar char="•"/>
            </a:pPr>
            <a:r>
              <a:rPr lang="en-US" sz="2000"/>
              <a:t>Used primarily by departments</a:t>
            </a:r>
          </a:p>
        </p:txBody>
      </p:sp>
      <p:sp>
        <p:nvSpPr>
          <p:cNvPr id="17" name="Text Box 20"/>
          <p:cNvSpPr txBox="1">
            <a:spLocks noChangeArrowheads="1"/>
          </p:cNvSpPr>
          <p:nvPr/>
        </p:nvSpPr>
        <p:spPr bwMode="auto">
          <a:xfrm>
            <a:off x="5342866" y="4498799"/>
            <a:ext cx="3256622" cy="1554272"/>
          </a:xfrm>
          <a:prstGeom prst="rect">
            <a:avLst/>
          </a:prstGeom>
          <a:noFill/>
          <a:ln w="9525">
            <a:noFill/>
            <a:miter lim="800000"/>
            <a:headEnd/>
            <a:tailEnd/>
          </a:ln>
        </p:spPr>
        <p:txBody>
          <a:bodyPr wrap="square">
            <a:spAutoFit/>
          </a:bodyPr>
          <a:lstStyle/>
          <a:p>
            <a:pPr marL="231775" indent="-231775">
              <a:lnSpc>
                <a:spcPct val="90000"/>
              </a:lnSpc>
              <a:spcAft>
                <a:spcPct val="25000"/>
              </a:spcAft>
              <a:buFontTx/>
              <a:buChar char="•"/>
            </a:pPr>
            <a:r>
              <a:rPr lang="en-US" sz="2000"/>
              <a:t>Extracted department transactions from many databases</a:t>
            </a:r>
          </a:p>
          <a:p>
            <a:pPr marL="231775" indent="-231775">
              <a:lnSpc>
                <a:spcPct val="90000"/>
              </a:lnSpc>
              <a:spcAft>
                <a:spcPct val="25000"/>
              </a:spcAft>
              <a:buFontTx/>
              <a:buChar char="•"/>
            </a:pPr>
            <a:r>
              <a:rPr lang="en-US" sz="2000"/>
              <a:t>Used for business analysis and data mining</a:t>
            </a:r>
          </a:p>
        </p:txBody>
      </p:sp>
    </p:spTree>
    <p:extLst>
      <p:ext uri="{BB962C8B-B14F-4D97-AF65-F5344CB8AC3E}">
        <p14:creationId xmlns:p14="http://schemas.microsoft.com/office/powerpoint/2010/main" val="3038733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Information Systems / Technology</a:t>
            </a:r>
            <a:endParaRPr lang="en-US" b="1" dirty="0">
              <a:solidFill>
                <a:srgbClr val="C00000"/>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lnSpc>
                <a:spcPct val="90000"/>
              </a:lnSpc>
              <a:spcBef>
                <a:spcPct val="30000"/>
              </a:spcBef>
              <a:spcAft>
                <a:spcPct val="20000"/>
              </a:spcAft>
            </a:pPr>
            <a:r>
              <a:rPr lang="en-US" b="1" dirty="0" smtClean="0"/>
              <a:t>Data Processing </a:t>
            </a:r>
            <a:r>
              <a:rPr lang="en-US" dirty="0" smtClean="0"/>
              <a:t>- Early name for business technology used to support existing processes and primarily to improve the flow of financial information</a:t>
            </a:r>
          </a:p>
          <a:p>
            <a:pPr>
              <a:lnSpc>
                <a:spcPct val="90000"/>
              </a:lnSpc>
              <a:spcBef>
                <a:spcPct val="30000"/>
              </a:spcBef>
              <a:spcAft>
                <a:spcPct val="20000"/>
              </a:spcAft>
            </a:pPr>
            <a:r>
              <a:rPr lang="en-US" b="1" dirty="0" smtClean="0"/>
              <a:t>Information Systems (IS) </a:t>
            </a:r>
            <a:r>
              <a:rPr lang="en-US" dirty="0" smtClean="0"/>
              <a:t>– Combination of Information technology and business processes that are designed to help people collect, create and distribute useful information</a:t>
            </a:r>
          </a:p>
          <a:p>
            <a:pPr>
              <a:lnSpc>
                <a:spcPct val="90000"/>
              </a:lnSpc>
              <a:spcBef>
                <a:spcPct val="30000"/>
              </a:spcBef>
              <a:spcAft>
                <a:spcPct val="20000"/>
              </a:spcAft>
            </a:pPr>
            <a:r>
              <a:rPr lang="en-US" b="1" dirty="0" smtClean="0"/>
              <a:t>Information Technology (IT)</a:t>
            </a:r>
            <a:r>
              <a:rPr lang="en-US" dirty="0" smtClean="0"/>
              <a:t> - Hardware, software and telecommunications network technologies used to support business processes</a:t>
            </a:r>
          </a:p>
          <a:p>
            <a:endParaRPr lang="en-US" dirty="0"/>
          </a:p>
        </p:txBody>
      </p:sp>
    </p:spTree>
    <p:extLst>
      <p:ext uri="{BB962C8B-B14F-4D97-AF65-F5344CB8AC3E}">
        <p14:creationId xmlns:p14="http://schemas.microsoft.com/office/powerpoint/2010/main" val="60664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solidFill>
                  <a:srgbClr val="C00000"/>
                </a:solidFill>
              </a:rPr>
              <a:t>Grace Murray Hopper</a:t>
            </a:r>
            <a:endParaRPr lang="en-US" dirty="0"/>
          </a:p>
        </p:txBody>
      </p:sp>
      <p:sp>
        <p:nvSpPr>
          <p:cNvPr id="4" name="Content Placeholder 3"/>
          <p:cNvSpPr>
            <a:spLocks noGrp="1"/>
          </p:cNvSpPr>
          <p:nvPr>
            <p:ph sz="half" idx="2"/>
          </p:nvPr>
        </p:nvSpPr>
        <p:spPr>
          <a:xfrm>
            <a:off x="3276600" y="1219200"/>
            <a:ext cx="5410200" cy="4906963"/>
          </a:xfrm>
        </p:spPr>
        <p:txBody>
          <a:bodyPr>
            <a:normAutofit fontScale="77500" lnSpcReduction="20000"/>
          </a:bodyPr>
          <a:lstStyle/>
          <a:p>
            <a:pPr marL="0" indent="0">
              <a:buNone/>
            </a:pPr>
            <a:r>
              <a:rPr lang="en-US" dirty="0" smtClean="0"/>
              <a:t>December </a:t>
            </a:r>
            <a:r>
              <a:rPr lang="en-US" dirty="0"/>
              <a:t>9, 1906 – January 1, </a:t>
            </a:r>
            <a:r>
              <a:rPr lang="en-US" dirty="0" smtClean="0"/>
              <a:t>1992</a:t>
            </a:r>
          </a:p>
          <a:p>
            <a:pPr marL="0" indent="0">
              <a:buNone/>
            </a:pPr>
            <a:r>
              <a:rPr lang="en-US" dirty="0" smtClean="0"/>
              <a:t>An </a:t>
            </a:r>
            <a:r>
              <a:rPr lang="en-US" dirty="0"/>
              <a:t>American computer scientist and United States Navy rear admiral. A pioneer in the field, she was one of the first programmers of the Harvard Mark I computer, and invented the first compiler for a computer programming language. She popularized the idea of machine-independent programming languages, which led to the development of COBOL, one of the first high-level programming languages. She is credited with popularizing the term "debugging" for fixing computer glitches (inspired by an actual moth removed from the computer). Owing to the breadth of her accomplishments and her naval rank, she is sometimes referred to as "Amazing Grace".</a:t>
            </a:r>
          </a:p>
          <a:p>
            <a:endParaRPr lang="en-US" dirty="0"/>
          </a:p>
        </p:txBody>
      </p:sp>
      <p:pic>
        <p:nvPicPr>
          <p:cNvPr id="5" name="Content Placeholder 3" descr="Commodore Grace M. Hopper, USN (covered).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2133600" cy="2407920"/>
          </a:xfrm>
          <a:prstGeom prst="rect">
            <a:avLst/>
          </a:prstGeom>
          <a:noFill/>
          <a:ln>
            <a:noFill/>
          </a:ln>
        </p:spPr>
      </p:pic>
    </p:spTree>
    <p:extLst>
      <p:ext uri="{BB962C8B-B14F-4D97-AF65-F5344CB8AC3E}">
        <p14:creationId xmlns:p14="http://schemas.microsoft.com/office/powerpoint/2010/main" val="2180765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solidFill>
              </a:rPr>
              <a:t>Components of an Information System</a:t>
            </a:r>
            <a:endParaRPr lang="en-US" sz="3600" b="1" dirty="0">
              <a:solidFill>
                <a:schemeClr val="accent2"/>
              </a:solidFill>
            </a:endParaRPr>
          </a:p>
        </p:txBody>
      </p:sp>
      <p:pic>
        <p:nvPicPr>
          <p:cNvPr id="4" name="Picture 7" descr="Fig01-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855" r="1370" b="10905"/>
          <a:stretch>
            <a:fillRect/>
          </a:stretch>
        </p:blipFill>
        <p:spPr bwMode="auto">
          <a:xfrm>
            <a:off x="1160754" y="1600200"/>
            <a:ext cx="682249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38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What is Information Technology?</a:t>
            </a:r>
            <a:endParaRPr lang="en-US" sz="4000" b="1" dirty="0">
              <a:solidFill>
                <a:srgbClr val="C00000"/>
              </a:solidFill>
            </a:endParaRPr>
          </a:p>
        </p:txBody>
      </p:sp>
      <p:pic>
        <p:nvPicPr>
          <p:cNvPr id="4" name="Picture 6" descr="C:\MyData\Texts\Senn\Images for PPs\Chapter 01\FIG01_04.gif"/>
          <p:cNvPicPr>
            <a:picLocks noGrp="1" noChangeAspect="1" noChangeArrowheads="1"/>
          </p:cNvPicPr>
          <p:nvPr>
            <p:ph idx="1"/>
          </p:nvPr>
        </p:nvPicPr>
        <p:blipFill>
          <a:blip r:embed="rId2" cstate="print"/>
          <a:srcRect/>
          <a:stretch>
            <a:fillRect/>
          </a:stretch>
        </p:blipFill>
        <p:spPr bwMode="auto">
          <a:xfrm>
            <a:off x="1621209" y="1295400"/>
            <a:ext cx="5901582" cy="4830763"/>
          </a:xfrm>
          <a:prstGeom prst="rect">
            <a:avLst/>
          </a:prstGeom>
          <a:noFill/>
          <a:ln w="9525">
            <a:noFill/>
            <a:miter lim="800000"/>
            <a:headEnd/>
            <a:tailEnd/>
          </a:ln>
        </p:spPr>
      </p:pic>
    </p:spTree>
    <p:extLst>
      <p:ext uri="{BB962C8B-B14F-4D97-AF65-F5344CB8AC3E}">
        <p14:creationId xmlns:p14="http://schemas.microsoft.com/office/powerpoint/2010/main" val="1611499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latin typeface="Times New Roman" charset="0"/>
              </a:rPr>
              <a:t/>
            </a:r>
            <a:br>
              <a:rPr lang="en-US" dirty="0" smtClean="0">
                <a:solidFill>
                  <a:schemeClr val="tx1"/>
                </a:solidFill>
                <a:effectLst/>
                <a:latin typeface="Times New Roman" charset="0"/>
              </a:rPr>
            </a:br>
            <a:r>
              <a:rPr lang="en-US" b="1" dirty="0" smtClean="0">
                <a:solidFill>
                  <a:schemeClr val="accent2"/>
                </a:solidFill>
                <a:latin typeface="+mn-lt"/>
              </a:rPr>
              <a:t>Computer-based Information System</a:t>
            </a:r>
            <a:r>
              <a:rPr lang="en-US" sz="2400" b="1" dirty="0" smtClean="0">
                <a:solidFill>
                  <a:schemeClr val="accent2"/>
                </a:solidFill>
                <a:effectLst>
                  <a:outerShdw blurRad="38100" dist="38100" dir="2700000" algn="tl">
                    <a:srgbClr val="000000">
                      <a:alpha val="43137"/>
                    </a:srgbClr>
                  </a:outerShdw>
                </a:effectLst>
                <a:latin typeface="+mn-lt"/>
              </a:rPr>
              <a:t/>
            </a:r>
            <a:br>
              <a:rPr lang="en-US" sz="2400" b="1" dirty="0" smtClean="0">
                <a:solidFill>
                  <a:schemeClr val="accent2"/>
                </a:solidFill>
                <a:effectLst>
                  <a:outerShdw blurRad="38100" dist="38100" dir="2700000" algn="tl">
                    <a:srgbClr val="000000">
                      <a:alpha val="43137"/>
                    </a:srgbClr>
                  </a:outerShdw>
                </a:effectLst>
                <a:latin typeface="+mn-lt"/>
              </a:rPr>
            </a:br>
            <a:endParaRPr lang="en-US" b="1" dirty="0">
              <a:solidFill>
                <a:schemeClr val="accent2"/>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pPr marL="0" indent="0">
              <a:buNone/>
            </a:pPr>
            <a:r>
              <a:rPr lang="en-US" dirty="0" smtClean="0"/>
              <a:t>An Information System is an organized combination of people, hardware, software, communication networks and the data resources that collects, transforms and disseminates information in a organization.</a:t>
            </a:r>
          </a:p>
          <a:p>
            <a:pPr marL="0" indent="0">
              <a:buNone/>
            </a:pPr>
            <a:endParaRPr lang="en-US" dirty="0"/>
          </a:p>
        </p:txBody>
      </p:sp>
    </p:spTree>
    <p:extLst>
      <p:ext uri="{BB962C8B-B14F-4D97-AF65-F5344CB8AC3E}">
        <p14:creationId xmlns:p14="http://schemas.microsoft.com/office/powerpoint/2010/main" val="2231654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Management Information Systems</a:t>
            </a:r>
            <a:endParaRPr lang="en-US" b="1" dirty="0">
              <a:solidFill>
                <a:schemeClr val="accent2"/>
              </a:solidFill>
            </a:endParaRPr>
          </a:p>
        </p:txBody>
      </p:sp>
      <p:sp>
        <p:nvSpPr>
          <p:cNvPr id="3" name="Content Placeholder 2"/>
          <p:cNvSpPr>
            <a:spLocks noGrp="1"/>
          </p:cNvSpPr>
          <p:nvPr>
            <p:ph idx="1"/>
          </p:nvPr>
        </p:nvSpPr>
        <p:spPr/>
        <p:txBody>
          <a:bodyPr/>
          <a:lstStyle/>
          <a:p>
            <a:r>
              <a:rPr lang="en-US" dirty="0" smtClean="0"/>
              <a:t>The </a:t>
            </a:r>
            <a:r>
              <a:rPr lang="en-US" dirty="0"/>
              <a:t>study of information technology in business </a:t>
            </a:r>
            <a:r>
              <a:rPr lang="en-US" dirty="0" smtClean="0"/>
              <a:t>settings</a:t>
            </a:r>
          </a:p>
          <a:p>
            <a:r>
              <a:rPr lang="en-US" dirty="0" smtClean="0"/>
              <a:t>To provide </a:t>
            </a:r>
            <a:r>
              <a:rPr lang="en-US" dirty="0"/>
              <a:t>managers with information</a:t>
            </a:r>
          </a:p>
          <a:p>
            <a:r>
              <a:rPr lang="en-US" dirty="0" smtClean="0"/>
              <a:t>To perform regular</a:t>
            </a:r>
            <a:r>
              <a:rPr lang="en-US" dirty="0"/>
              <a:t>, routine operations</a:t>
            </a:r>
          </a:p>
          <a:p>
            <a:r>
              <a:rPr lang="en-US" dirty="0" smtClean="0"/>
              <a:t>To help managers control</a:t>
            </a:r>
            <a:r>
              <a:rPr lang="en-US" dirty="0"/>
              <a:t>, organize and plan better</a:t>
            </a:r>
          </a:p>
          <a:p>
            <a:pPr marL="0" indent="0">
              <a:buNone/>
            </a:pPr>
            <a:endParaRPr lang="en-US" dirty="0"/>
          </a:p>
        </p:txBody>
      </p:sp>
    </p:spTree>
    <p:extLst>
      <p:ext uri="{BB962C8B-B14F-4D97-AF65-F5344CB8AC3E}">
        <p14:creationId xmlns:p14="http://schemas.microsoft.com/office/powerpoint/2010/main" val="936298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A50021"/>
                </a:solidFill>
                <a:effectLst>
                  <a:outerShdw blurRad="38100" dist="38100" dir="2700000" algn="tl">
                    <a:srgbClr val="C0C0C0"/>
                  </a:outerShdw>
                </a:effectLst>
                <a:cs typeface="Times New Roman" pitchFamily="18" charset="0"/>
              </a:rPr>
              <a:t>The Wireless Revolution</a:t>
            </a:r>
            <a:endParaRPr lang="en-US" dirty="0"/>
          </a:p>
        </p:txBody>
      </p:sp>
      <p:sp>
        <p:nvSpPr>
          <p:cNvPr id="3" name="Content Placeholder 2"/>
          <p:cNvSpPr>
            <a:spLocks noGrp="1"/>
          </p:cNvSpPr>
          <p:nvPr>
            <p:ph idx="1"/>
          </p:nvPr>
        </p:nvSpPr>
        <p:spPr/>
        <p:txBody>
          <a:bodyPr>
            <a:normAutofit fontScale="85000" lnSpcReduction="20000"/>
          </a:bodyPr>
          <a:lstStyle/>
          <a:p>
            <a:pPr>
              <a:buFontTx/>
              <a:buChar char="•"/>
            </a:pPr>
            <a:r>
              <a:rPr lang="en-US" b="1" dirty="0">
                <a:cs typeface="Times New Roman" pitchFamily="18" charset="0"/>
              </a:rPr>
              <a:t>Mobile phones have become mobile platforms for delivering digital data, used for recording and downloading photos, video and music, Internet access, and transmitting payments.</a:t>
            </a:r>
          </a:p>
          <a:p>
            <a:pPr>
              <a:buFontTx/>
              <a:buChar char="•"/>
            </a:pPr>
            <a:endParaRPr lang="en-US" b="1" dirty="0">
              <a:cs typeface="Times New Roman" pitchFamily="18" charset="0"/>
            </a:endParaRPr>
          </a:p>
          <a:p>
            <a:pPr>
              <a:buFontTx/>
              <a:buChar char="•"/>
            </a:pPr>
            <a:r>
              <a:rPr lang="en-US" b="1" dirty="0">
                <a:cs typeface="Times New Roman" pitchFamily="18" charset="0"/>
              </a:rPr>
              <a:t>An array of technologies provides high-speed wireless access to the Internet for PCs and other wireless handheld devices and cell phones.</a:t>
            </a:r>
          </a:p>
          <a:p>
            <a:pPr>
              <a:buFontTx/>
              <a:buChar char="•"/>
            </a:pPr>
            <a:endParaRPr lang="en-US" b="1" dirty="0">
              <a:cs typeface="Times New Roman" pitchFamily="18" charset="0"/>
            </a:endParaRPr>
          </a:p>
          <a:p>
            <a:pPr>
              <a:buFontTx/>
              <a:buChar char="•"/>
            </a:pPr>
            <a:r>
              <a:rPr lang="en-US" b="1" dirty="0">
                <a:cs typeface="Times New Roman" pitchFamily="18" charset="0"/>
              </a:rPr>
              <a:t>Businesses increasingly use wireless to cut costs, increase flexibility, and create new products and services. </a:t>
            </a:r>
          </a:p>
          <a:p>
            <a:endParaRPr lang="en-US" dirty="0"/>
          </a:p>
        </p:txBody>
      </p:sp>
    </p:spTree>
    <p:extLst>
      <p:ext uri="{BB962C8B-B14F-4D97-AF65-F5344CB8AC3E}">
        <p14:creationId xmlns:p14="http://schemas.microsoft.com/office/powerpoint/2010/main" val="67014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A50021"/>
                </a:solidFill>
                <a:effectLst>
                  <a:outerShdw blurRad="38100" dist="38100" dir="2700000" algn="tl">
                    <a:srgbClr val="C0C0C0"/>
                  </a:outerShdw>
                </a:effectLst>
                <a:cs typeface="Times New Roman" pitchFamily="18" charset="0"/>
              </a:rPr>
              <a:t>The Wireless Revolution</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buFontTx/>
              <a:buChar char="•"/>
            </a:pPr>
            <a:r>
              <a:rPr lang="en-US" b="1" dirty="0">
                <a:solidFill>
                  <a:srgbClr val="000000"/>
                </a:solidFill>
                <a:cs typeface="Times New Roman" pitchFamily="18" charset="0"/>
              </a:rPr>
              <a:t>Wireless communication helps businesses easily stay in touch with customers, suppliers, and employees.</a:t>
            </a:r>
          </a:p>
          <a:p>
            <a:pPr>
              <a:lnSpc>
                <a:spcPct val="120000"/>
              </a:lnSpc>
              <a:buFontTx/>
              <a:buChar char="•"/>
            </a:pPr>
            <a:endParaRPr lang="en-US" b="1" dirty="0">
              <a:cs typeface="Times New Roman" pitchFamily="18" charset="0"/>
            </a:endParaRPr>
          </a:p>
          <a:p>
            <a:pPr>
              <a:lnSpc>
                <a:spcPct val="115000"/>
              </a:lnSpc>
              <a:buFontTx/>
              <a:buChar char="•"/>
            </a:pPr>
            <a:r>
              <a:rPr lang="en-US" b="1" dirty="0">
                <a:solidFill>
                  <a:srgbClr val="000000"/>
                </a:solidFill>
                <a:cs typeface="Times New Roman" pitchFamily="18" charset="0"/>
              </a:rPr>
              <a:t>Wireless networking increases worker productivity and output, as workers take less time to establish contact with people and to access information.</a:t>
            </a:r>
            <a:r>
              <a:rPr lang="en-US" b="1" dirty="0">
                <a:cs typeface="Times New Roman" pitchFamily="18" charset="0"/>
              </a:rPr>
              <a:t> </a:t>
            </a:r>
            <a:r>
              <a:rPr lang="en-US" b="1" dirty="0">
                <a:solidFill>
                  <a:srgbClr val="000000"/>
                </a:solidFill>
                <a:cs typeface="Times New Roman" pitchFamily="18" charset="0"/>
              </a:rPr>
              <a:t>Companies can save on wiring offices, moving, and making network changes by using wireless networks.</a:t>
            </a:r>
          </a:p>
          <a:p>
            <a:pPr>
              <a:lnSpc>
                <a:spcPct val="115000"/>
              </a:lnSpc>
              <a:buFontTx/>
              <a:buChar char="•"/>
            </a:pPr>
            <a:endParaRPr lang="en-US" b="1" dirty="0">
              <a:cs typeface="Times New Roman" pitchFamily="18" charset="0"/>
            </a:endParaRPr>
          </a:p>
          <a:p>
            <a:pPr>
              <a:lnSpc>
                <a:spcPct val="115000"/>
              </a:lnSpc>
              <a:buFontTx/>
              <a:buChar char="•"/>
            </a:pPr>
            <a:r>
              <a:rPr lang="en-US" b="1" dirty="0">
                <a:solidFill>
                  <a:srgbClr val="000000"/>
                </a:solidFill>
                <a:cs typeface="Times New Roman" pitchFamily="18" charset="0"/>
              </a:rPr>
              <a:t>Wireless technology has also been the source of new products, services, and sales channels in a variety of industries, e.g. OnStar, Starbucks “hot spots”.</a:t>
            </a:r>
            <a:r>
              <a:rPr lang="en-US" b="1" dirty="0">
                <a:cs typeface="Times New Roman" pitchFamily="18" charset="0"/>
              </a:rPr>
              <a:t> </a:t>
            </a:r>
          </a:p>
        </p:txBody>
      </p:sp>
    </p:spTree>
    <p:extLst>
      <p:ext uri="{BB962C8B-B14F-4D97-AF65-F5344CB8AC3E}">
        <p14:creationId xmlns:p14="http://schemas.microsoft.com/office/powerpoint/2010/main" val="3644547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effectLst>
                  <a:outerShdw blurRad="38100" dist="38100" dir="2700000" algn="tl">
                    <a:srgbClr val="000000">
                      <a:alpha val="43137"/>
                    </a:srgbClr>
                  </a:outerShdw>
                </a:effectLst>
              </a:rPr>
              <a:t>Two Technologies for Agility</a:t>
            </a:r>
          </a:p>
        </p:txBody>
      </p:sp>
      <p:sp>
        <p:nvSpPr>
          <p:cNvPr id="3" name="Content Placeholder 2"/>
          <p:cNvSpPr>
            <a:spLocks noGrp="1"/>
          </p:cNvSpPr>
          <p:nvPr>
            <p:ph idx="1"/>
          </p:nvPr>
        </p:nvSpPr>
        <p:spPr>
          <a:xfrm>
            <a:off x="457200" y="1447800"/>
            <a:ext cx="8229600" cy="5029200"/>
          </a:xfrm>
        </p:spPr>
        <p:txBody>
          <a:bodyPr>
            <a:normAutofit/>
          </a:bodyPr>
          <a:lstStyle/>
          <a:p>
            <a:r>
              <a:rPr lang="en-US" b="1" dirty="0">
                <a:solidFill>
                  <a:srgbClr val="FF0000"/>
                </a:solidFill>
              </a:rPr>
              <a:t>Virtualization:</a:t>
            </a:r>
          </a:p>
          <a:p>
            <a:pPr lvl="1" indent="-11113">
              <a:buNone/>
            </a:pPr>
            <a:r>
              <a:rPr lang="en-US" i="1" dirty="0"/>
              <a:t>The ability to run multiple operating systems on a single physical system and share the underlying hardware </a:t>
            </a:r>
            <a:r>
              <a:rPr lang="en-US" i="1" dirty="0" smtClean="0"/>
              <a:t>resources</a:t>
            </a:r>
          </a:p>
          <a:p>
            <a:pPr lvl="1" indent="-11113">
              <a:buNone/>
            </a:pPr>
            <a:r>
              <a:rPr lang="en-US" sz="2000" dirty="0" smtClean="0"/>
              <a:t>(VMware </a:t>
            </a:r>
            <a:r>
              <a:rPr lang="en-US" sz="2000" dirty="0"/>
              <a:t>white paper, </a:t>
            </a:r>
            <a:r>
              <a:rPr lang="en-US" sz="2000" i="1" dirty="0"/>
              <a:t>Virtualization </a:t>
            </a:r>
            <a:r>
              <a:rPr lang="en-US" sz="2000" i="1" dirty="0" smtClean="0"/>
              <a:t>Overview)</a:t>
            </a:r>
            <a:endParaRPr lang="en-US" sz="2000" i="1" dirty="0"/>
          </a:p>
          <a:p>
            <a:r>
              <a:rPr lang="en-US" b="1" dirty="0" smtClean="0">
                <a:solidFill>
                  <a:srgbClr val="FF0000"/>
                </a:solidFill>
              </a:rPr>
              <a:t>Cloud </a:t>
            </a:r>
            <a:r>
              <a:rPr lang="en-US" b="1" dirty="0">
                <a:solidFill>
                  <a:srgbClr val="FF0000"/>
                </a:solidFill>
              </a:rPr>
              <a:t>Computing:</a:t>
            </a:r>
          </a:p>
          <a:p>
            <a:pPr lvl="1" indent="-11113">
              <a:buNone/>
            </a:pPr>
            <a:r>
              <a:rPr lang="en-US" i="1" dirty="0"/>
              <a:t>“The provisioning of services in a timely (near on instant), on-demand manner, to allow the scaling up and down of resources</a:t>
            </a:r>
            <a:r>
              <a:rPr lang="en-US" i="1" dirty="0" smtClean="0"/>
              <a:t>”</a:t>
            </a:r>
          </a:p>
          <a:p>
            <a:pPr lvl="1" indent="-11113">
              <a:buNone/>
            </a:pPr>
            <a:r>
              <a:rPr lang="en-US" sz="2000" dirty="0" smtClean="0"/>
              <a:t>(Alan </a:t>
            </a:r>
            <a:r>
              <a:rPr lang="en-US" sz="2000" dirty="0"/>
              <a:t>Williamson, quoted in </a:t>
            </a:r>
            <a:r>
              <a:rPr lang="en-US" sz="2000" i="1" dirty="0"/>
              <a:t>Cloud </a:t>
            </a:r>
            <a:r>
              <a:rPr lang="en-US" sz="2000" i="1" dirty="0" err="1"/>
              <a:t>BootCamp</a:t>
            </a:r>
            <a:r>
              <a:rPr lang="en-US" sz="2000" i="1" dirty="0"/>
              <a:t> March </a:t>
            </a:r>
            <a:r>
              <a:rPr lang="en-US" sz="2000" i="1" dirty="0" smtClean="0"/>
              <a:t>2009)</a:t>
            </a:r>
          </a:p>
          <a:p>
            <a:pPr lvl="1" indent="-11113">
              <a:buNone/>
            </a:pPr>
            <a:endParaRPr lang="en-US" i="1" dirty="0"/>
          </a:p>
          <a:p>
            <a:endParaRPr lang="en-US" dirty="0"/>
          </a:p>
        </p:txBody>
      </p:sp>
    </p:spTree>
    <p:extLst>
      <p:ext uri="{BB962C8B-B14F-4D97-AF65-F5344CB8AC3E}">
        <p14:creationId xmlns:p14="http://schemas.microsoft.com/office/powerpoint/2010/main" val="1900546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effectLst>
                  <a:outerShdw blurRad="38100" dist="38100" dir="2700000" algn="tl">
                    <a:srgbClr val="000000">
                      <a:alpha val="43137"/>
                    </a:srgbClr>
                  </a:outerShdw>
                </a:effectLst>
              </a:rPr>
              <a:t>How Cloud Computing Works</a:t>
            </a:r>
          </a:p>
        </p:txBody>
      </p:sp>
      <p:sp>
        <p:nvSpPr>
          <p:cNvPr id="3" name="Content Placeholder 2"/>
          <p:cNvSpPr>
            <a:spLocks noGrp="1"/>
          </p:cNvSpPr>
          <p:nvPr>
            <p:ph idx="1"/>
          </p:nvPr>
        </p:nvSpPr>
        <p:spPr/>
        <p:txBody>
          <a:bodyPr/>
          <a:lstStyle/>
          <a:p>
            <a:r>
              <a:rPr lang="en-US" sz="2800" dirty="0">
                <a:solidFill>
                  <a:srgbClr val="00B0F0"/>
                </a:solidFill>
              </a:rPr>
              <a:t>Various providers let you create virtual servers</a:t>
            </a:r>
          </a:p>
          <a:p>
            <a:pPr lvl="1"/>
            <a:r>
              <a:rPr lang="en-US" sz="2400" dirty="0"/>
              <a:t>Set up an account, perhaps just with a credit card</a:t>
            </a:r>
          </a:p>
          <a:p>
            <a:r>
              <a:rPr lang="en-US" sz="2800" dirty="0">
                <a:solidFill>
                  <a:srgbClr val="00B0F0"/>
                </a:solidFill>
              </a:rPr>
              <a:t>You create virtual servers ("virtualization")</a:t>
            </a:r>
          </a:p>
          <a:p>
            <a:pPr lvl="1"/>
            <a:r>
              <a:rPr lang="en-US" sz="2400" dirty="0"/>
              <a:t>Choose the OS and software each "instance" will have</a:t>
            </a:r>
          </a:p>
          <a:p>
            <a:pPr lvl="1"/>
            <a:r>
              <a:rPr lang="en-US" sz="2400" dirty="0"/>
              <a:t>It will run on a large server farm located somewhere</a:t>
            </a:r>
          </a:p>
          <a:p>
            <a:pPr lvl="1"/>
            <a:r>
              <a:rPr lang="en-US" sz="2400" dirty="0"/>
              <a:t>You can instantiate more on a few minutes' notice</a:t>
            </a:r>
          </a:p>
          <a:p>
            <a:pPr lvl="1"/>
            <a:r>
              <a:rPr lang="en-US" sz="2400" dirty="0"/>
              <a:t>You can shut down instances in a minute or so</a:t>
            </a:r>
          </a:p>
          <a:p>
            <a:r>
              <a:rPr lang="en-US" sz="2800" dirty="0">
                <a:solidFill>
                  <a:srgbClr val="00B0F0"/>
                </a:solidFill>
              </a:rPr>
              <a:t>They send you a bill for what you use</a:t>
            </a:r>
          </a:p>
          <a:p>
            <a:pPr marL="0" indent="0">
              <a:buNone/>
            </a:pPr>
            <a:endParaRPr lang="en-US" dirty="0"/>
          </a:p>
        </p:txBody>
      </p:sp>
    </p:spTree>
    <p:extLst>
      <p:ext uri="{BB962C8B-B14F-4D97-AF65-F5344CB8AC3E}">
        <p14:creationId xmlns:p14="http://schemas.microsoft.com/office/powerpoint/2010/main" val="3727118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effectLst>
                  <a:outerShdw blurRad="38100" dist="38100" dir="2700000" algn="tl">
                    <a:srgbClr val="000000">
                      <a:alpha val="43137"/>
                    </a:srgbClr>
                  </a:outerShdw>
                </a:effectLst>
              </a:rPr>
              <a:t>Cloud Computing Status</a:t>
            </a:r>
          </a:p>
        </p:txBody>
      </p:sp>
      <p:sp>
        <p:nvSpPr>
          <p:cNvPr id="3" name="Content Placeholder 2"/>
          <p:cNvSpPr>
            <a:spLocks noGrp="1"/>
          </p:cNvSpPr>
          <p:nvPr>
            <p:ph idx="1"/>
          </p:nvPr>
        </p:nvSpPr>
        <p:spPr/>
        <p:txBody>
          <a:bodyPr/>
          <a:lstStyle/>
          <a:p>
            <a:r>
              <a:rPr lang="en-US" dirty="0"/>
              <a:t>Seems to be rapidly becoming a mainstream practice</a:t>
            </a:r>
          </a:p>
          <a:p>
            <a:r>
              <a:rPr lang="en-US" dirty="0"/>
              <a:t>Numerous providers</a:t>
            </a:r>
          </a:p>
          <a:p>
            <a:pPr lvl="1"/>
            <a:r>
              <a:rPr lang="en-US" dirty="0"/>
              <a:t>Amazon EC2 imitators ...</a:t>
            </a:r>
          </a:p>
          <a:p>
            <a:pPr lvl="1"/>
            <a:r>
              <a:rPr lang="en-US" dirty="0"/>
              <a:t>Just about every major industry name</a:t>
            </a:r>
          </a:p>
          <a:p>
            <a:pPr lvl="2"/>
            <a:r>
              <a:rPr lang="en-US" dirty="0"/>
              <a:t>IBM, Sun, Microsoft, ...</a:t>
            </a:r>
          </a:p>
          <a:p>
            <a:r>
              <a:rPr lang="en-US" dirty="0"/>
              <a:t>Major buzz at industry meetings</a:t>
            </a:r>
          </a:p>
          <a:p>
            <a:pPr marL="0" indent="0">
              <a:buNone/>
            </a:pPr>
            <a:endParaRPr lang="en-US" dirty="0"/>
          </a:p>
        </p:txBody>
      </p:sp>
    </p:spTree>
    <p:extLst>
      <p:ext uri="{BB962C8B-B14F-4D97-AF65-F5344CB8AC3E}">
        <p14:creationId xmlns:p14="http://schemas.microsoft.com/office/powerpoint/2010/main" val="3417530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C00000"/>
                </a:solidFill>
              </a:rPr>
              <a:t>Database Technology</a:t>
            </a:r>
            <a:endParaRPr lang="en-US" b="1" dirty="0">
              <a:solidFill>
                <a:srgbClr val="C00000"/>
              </a:solidFill>
            </a:endParaRPr>
          </a:p>
        </p:txBody>
      </p:sp>
      <p:sp>
        <p:nvSpPr>
          <p:cNvPr id="3" name="Content Placeholder 2"/>
          <p:cNvSpPr>
            <a:spLocks noGrp="1"/>
          </p:cNvSpPr>
          <p:nvPr>
            <p:ph idx="1"/>
          </p:nvPr>
        </p:nvSpPr>
        <p:spPr>
          <a:xfrm>
            <a:off x="457200" y="1219200"/>
            <a:ext cx="8229600" cy="5257800"/>
          </a:xfrm>
        </p:spPr>
        <p:txBody>
          <a:bodyPr>
            <a:normAutofit/>
          </a:bodyPr>
          <a:lstStyle/>
          <a:p>
            <a:pPr marL="0" indent="0">
              <a:lnSpc>
                <a:spcPct val="80000"/>
              </a:lnSpc>
              <a:spcBef>
                <a:spcPct val="0"/>
              </a:spcBef>
              <a:spcAft>
                <a:spcPct val="30000"/>
              </a:spcAft>
              <a:buNone/>
            </a:pPr>
            <a:r>
              <a:rPr lang="en-US" b="1" dirty="0" smtClean="0">
                <a:solidFill>
                  <a:srgbClr val="00B0F0"/>
                </a:solidFill>
              </a:rPr>
              <a:t>Database</a:t>
            </a:r>
            <a:r>
              <a:rPr lang="en-US" dirty="0" smtClean="0"/>
              <a:t> - an organized collection of logically related data</a:t>
            </a:r>
          </a:p>
          <a:p>
            <a:pPr>
              <a:lnSpc>
                <a:spcPct val="80000"/>
              </a:lnSpc>
              <a:spcBef>
                <a:spcPct val="0"/>
              </a:spcBef>
              <a:spcAft>
                <a:spcPct val="30000"/>
              </a:spcAft>
            </a:pPr>
            <a:r>
              <a:rPr lang="en-US" dirty="0" smtClean="0"/>
              <a:t>A collection of related data organized in a way that makes it valuable and useful</a:t>
            </a:r>
          </a:p>
          <a:p>
            <a:pPr>
              <a:lnSpc>
                <a:spcPct val="80000"/>
              </a:lnSpc>
              <a:spcBef>
                <a:spcPct val="0"/>
              </a:spcBef>
              <a:spcAft>
                <a:spcPct val="30000"/>
              </a:spcAft>
            </a:pPr>
            <a:r>
              <a:rPr lang="en-US" dirty="0" smtClean="0"/>
              <a:t>Allows organizations to retrieve, store, and analyze information easily</a:t>
            </a:r>
          </a:p>
          <a:p>
            <a:pPr>
              <a:lnSpc>
                <a:spcPct val="80000"/>
              </a:lnSpc>
              <a:spcBef>
                <a:spcPct val="0"/>
              </a:spcBef>
              <a:spcAft>
                <a:spcPct val="30000"/>
              </a:spcAft>
            </a:pPr>
            <a:r>
              <a:rPr lang="en-US" dirty="0" smtClean="0"/>
              <a:t>Is vital to an organization’s success in running operations and making decisions</a:t>
            </a:r>
          </a:p>
          <a:p>
            <a:pPr>
              <a:lnSpc>
                <a:spcPct val="80000"/>
              </a:lnSpc>
              <a:spcBef>
                <a:spcPct val="0"/>
              </a:spcBef>
              <a:spcAft>
                <a:spcPct val="30000"/>
              </a:spcAft>
              <a:buNone/>
            </a:pPr>
            <a:r>
              <a:rPr lang="en-US" b="1" dirty="0" smtClean="0">
                <a:solidFill>
                  <a:srgbClr val="00B0F0"/>
                </a:solidFill>
              </a:rPr>
              <a:t>Data warehouse</a:t>
            </a:r>
            <a:r>
              <a:rPr lang="en-US" dirty="0" smtClean="0">
                <a:solidFill>
                  <a:srgbClr val="00B0F0"/>
                </a:solidFill>
              </a:rPr>
              <a:t> </a:t>
            </a:r>
            <a:r>
              <a:rPr lang="en-US" dirty="0" smtClean="0"/>
              <a:t>– an integrated set of related databases containing historical data that is used to support managerial decision-making</a:t>
            </a:r>
          </a:p>
          <a:p>
            <a:endParaRPr lang="en-US" dirty="0"/>
          </a:p>
        </p:txBody>
      </p:sp>
    </p:spTree>
    <p:extLst>
      <p:ext uri="{BB962C8B-B14F-4D97-AF65-F5344CB8AC3E}">
        <p14:creationId xmlns:p14="http://schemas.microsoft.com/office/powerpoint/2010/main" val="398299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solidFill>
                  <a:srgbClr val="C00000"/>
                </a:solidFill>
              </a:rPr>
              <a:t>Joan</a:t>
            </a:r>
            <a:r>
              <a:rPr lang="en-US" dirty="0">
                <a:solidFill>
                  <a:srgbClr val="C00000"/>
                </a:solidFill>
              </a:rPr>
              <a:t> </a:t>
            </a:r>
            <a:r>
              <a:rPr lang="en-US" b="1" dirty="0">
                <a:solidFill>
                  <a:srgbClr val="C00000"/>
                </a:solidFill>
              </a:rPr>
              <a:t>Clarke</a:t>
            </a:r>
            <a:r>
              <a:rPr lang="en-US" dirty="0">
                <a:solidFill>
                  <a:srgbClr val="C00000"/>
                </a:solidFill>
              </a:rPr>
              <a:t> </a:t>
            </a:r>
          </a:p>
        </p:txBody>
      </p:sp>
      <p:sp>
        <p:nvSpPr>
          <p:cNvPr id="4" name="Content Placeholder 3"/>
          <p:cNvSpPr>
            <a:spLocks noGrp="1"/>
          </p:cNvSpPr>
          <p:nvPr>
            <p:ph sz="half" idx="2"/>
          </p:nvPr>
        </p:nvSpPr>
        <p:spPr>
          <a:xfrm>
            <a:off x="3886200" y="1219200"/>
            <a:ext cx="4800600" cy="4906963"/>
          </a:xfrm>
        </p:spPr>
        <p:txBody>
          <a:bodyPr>
            <a:normAutofit fontScale="92500" lnSpcReduction="20000"/>
          </a:bodyPr>
          <a:lstStyle/>
          <a:p>
            <a:pPr marL="0" indent="0">
              <a:buNone/>
            </a:pPr>
            <a:r>
              <a:rPr lang="en-US" dirty="0"/>
              <a:t>24 June 1917 – 4 September 1996 </a:t>
            </a:r>
          </a:p>
          <a:p>
            <a:pPr marL="0" indent="0">
              <a:buNone/>
            </a:pPr>
            <a:r>
              <a:rPr lang="en-US" dirty="0"/>
              <a:t>Clarke was an English cryptanalyst and numismatist best known for her work as a code-breaker at Bletchley Park, England during World War II. </a:t>
            </a:r>
          </a:p>
          <a:p>
            <a:pPr marL="0" indent="0">
              <a:buNone/>
            </a:pPr>
            <a:r>
              <a:rPr lang="en-US" dirty="0"/>
              <a:t>Though not personally seeking the spotlight, her important role in the Enigma project against Nazi Germany's secret communications earned her awards and citations such as being appointed a Member of the Order of the British Empire (MBE) in 1947.</a:t>
            </a:r>
          </a:p>
          <a:p>
            <a:endParaRPr lang="en-US" dirty="0"/>
          </a:p>
        </p:txBody>
      </p:sp>
      <p:pic>
        <p:nvPicPr>
          <p:cNvPr id="5" name="Content Placeholder 4" descr="http://www.whelanfuneralhome.ca/RALPH_J.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2438400" cy="3429000"/>
          </a:xfrm>
          <a:prstGeom prst="rect">
            <a:avLst/>
          </a:prstGeom>
          <a:noFill/>
          <a:ln>
            <a:noFill/>
          </a:ln>
        </p:spPr>
      </p:pic>
    </p:spTree>
    <p:extLst>
      <p:ext uri="{BB962C8B-B14F-4D97-AF65-F5344CB8AC3E}">
        <p14:creationId xmlns:p14="http://schemas.microsoft.com/office/powerpoint/2010/main" val="1541201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Data Mining</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174625" indent="-174625">
              <a:spcAft>
                <a:spcPct val="25000"/>
              </a:spcAft>
              <a:buFontTx/>
              <a:buChar char="•"/>
            </a:pPr>
            <a:r>
              <a:rPr lang="en-US" dirty="0" smtClean="0"/>
              <a:t>Process of finding hidden patterns in data (often using data warehouses)</a:t>
            </a:r>
          </a:p>
          <a:p>
            <a:pPr marL="174625" indent="-174625">
              <a:spcAft>
                <a:spcPct val="25000"/>
              </a:spcAft>
              <a:buFontTx/>
              <a:buChar char="•"/>
            </a:pPr>
            <a:r>
              <a:rPr lang="en-US" dirty="0" smtClean="0"/>
              <a:t>Is a </a:t>
            </a:r>
            <a:r>
              <a:rPr lang="en-US" b="1" dirty="0" smtClean="0"/>
              <a:t>technique</a:t>
            </a:r>
            <a:r>
              <a:rPr lang="en-US" dirty="0" smtClean="0"/>
              <a:t> companies use to </a:t>
            </a:r>
            <a:r>
              <a:rPr lang="en-US" b="1" dirty="0" smtClean="0"/>
              <a:t>analyze information</a:t>
            </a:r>
            <a:r>
              <a:rPr lang="en-US" dirty="0" smtClean="0"/>
              <a:t> to </a:t>
            </a:r>
            <a:r>
              <a:rPr lang="en-US" b="1" dirty="0" smtClean="0"/>
              <a:t>better understand</a:t>
            </a:r>
            <a:r>
              <a:rPr lang="en-US" dirty="0" smtClean="0"/>
              <a:t> their customers, products, markets, or any other phase of their business for which they have data</a:t>
            </a:r>
          </a:p>
          <a:p>
            <a:pPr marL="174625" indent="-174625">
              <a:spcAft>
                <a:spcPct val="25000"/>
              </a:spcAft>
              <a:buFontTx/>
              <a:buChar char="•"/>
            </a:pPr>
            <a:r>
              <a:rPr lang="en-US" dirty="0" smtClean="0"/>
              <a:t>With data mining tools you can </a:t>
            </a:r>
            <a:r>
              <a:rPr lang="en-US" b="1" dirty="0" smtClean="0"/>
              <a:t>graphically drill down</a:t>
            </a:r>
            <a:r>
              <a:rPr lang="en-US" dirty="0" smtClean="0"/>
              <a:t>, </a:t>
            </a:r>
            <a:r>
              <a:rPr lang="en-US" b="1" dirty="0" smtClean="0"/>
              <a:t>sort or extract</a:t>
            </a:r>
            <a:r>
              <a:rPr lang="en-US" dirty="0" smtClean="0"/>
              <a:t> data based on </a:t>
            </a:r>
            <a:r>
              <a:rPr lang="en-US" b="1" dirty="0" smtClean="0"/>
              <a:t>certain conditions</a:t>
            </a:r>
            <a:r>
              <a:rPr lang="en-US" dirty="0" smtClean="0"/>
              <a:t>, perform a variety of </a:t>
            </a:r>
            <a:r>
              <a:rPr lang="en-US" b="1" dirty="0" smtClean="0"/>
              <a:t>statistical analysis</a:t>
            </a:r>
          </a:p>
          <a:p>
            <a:endParaRPr lang="en-US" dirty="0"/>
          </a:p>
        </p:txBody>
      </p:sp>
    </p:spTree>
    <p:extLst>
      <p:ext uri="{BB962C8B-B14F-4D97-AF65-F5344CB8AC3E}">
        <p14:creationId xmlns:p14="http://schemas.microsoft.com/office/powerpoint/2010/main" val="2142566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C00000"/>
                </a:solidFill>
              </a:rPr>
              <a:t>Networks</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pPr marL="174625" indent="-174625">
              <a:spcAft>
                <a:spcPct val="25000"/>
              </a:spcAft>
            </a:pPr>
            <a:r>
              <a:rPr lang="en-US" sz="2800" b="1" dirty="0" smtClean="0"/>
              <a:t>Client/Server Computing - </a:t>
            </a:r>
            <a:r>
              <a:rPr lang="en-US" sz="2800" dirty="0" smtClean="0"/>
              <a:t>Computing systems that allow personal computers (clients) to obtain needed information from databases in a central computer (the server).</a:t>
            </a:r>
          </a:p>
          <a:p>
            <a:pPr marL="631825" lvl="1" indent="-174625">
              <a:spcAft>
                <a:spcPct val="25000"/>
              </a:spcAft>
              <a:buFont typeface="Arial" charset="0"/>
              <a:buChar char="•"/>
            </a:pPr>
            <a:r>
              <a:rPr lang="en-US" dirty="0"/>
              <a:t>Ex. web servers and a client with a  browser </a:t>
            </a:r>
          </a:p>
          <a:p>
            <a:pPr marL="174625" indent="-174625">
              <a:spcAft>
                <a:spcPct val="25000"/>
              </a:spcAft>
            </a:pPr>
            <a:r>
              <a:rPr lang="en-US" sz="2800" b="1" dirty="0" smtClean="0"/>
              <a:t>Internet </a:t>
            </a:r>
            <a:r>
              <a:rPr lang="en-US" sz="2800" dirty="0" smtClean="0"/>
              <a:t>– A network of networks, with no central computer. No one owns the Internet.</a:t>
            </a:r>
          </a:p>
          <a:p>
            <a:pPr marL="174625" indent="-174625">
              <a:spcAft>
                <a:spcPct val="25000"/>
              </a:spcAft>
            </a:pPr>
            <a:r>
              <a:rPr lang="en-US" sz="2800" b="1" dirty="0" smtClean="0"/>
              <a:t>World Wide Web</a:t>
            </a:r>
            <a:r>
              <a:rPr lang="en-US" sz="2800" dirty="0" smtClean="0"/>
              <a:t> – a means of accessing, organizing, and moving through the information in the Internet</a:t>
            </a:r>
          </a:p>
          <a:p>
            <a:endParaRPr lang="en-US" dirty="0"/>
          </a:p>
        </p:txBody>
      </p:sp>
    </p:spTree>
    <p:extLst>
      <p:ext uri="{BB962C8B-B14F-4D97-AF65-F5344CB8AC3E}">
        <p14:creationId xmlns:p14="http://schemas.microsoft.com/office/powerpoint/2010/main" val="2007864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C00000"/>
                </a:solidFill>
              </a:rPr>
              <a:t>Intranets</a:t>
            </a:r>
            <a:endParaRPr lang="en-US" b="1" dirty="0">
              <a:solidFill>
                <a:srgbClr val="C00000"/>
              </a:solidFill>
            </a:endParaRPr>
          </a:p>
        </p:txBody>
      </p:sp>
      <p:sp>
        <p:nvSpPr>
          <p:cNvPr id="4" name="Text Box 4"/>
          <p:cNvSpPr txBox="1">
            <a:spLocks noGrp="1" noChangeArrowheads="1"/>
          </p:cNvSpPr>
          <p:nvPr>
            <p:ph idx="1"/>
          </p:nvPr>
        </p:nvSpPr>
        <p:spPr bwMode="auto">
          <a:xfrm>
            <a:off x="457200" y="1295401"/>
            <a:ext cx="8305800" cy="5016758"/>
          </a:xfrm>
          <a:prstGeom prst="rect">
            <a:avLst/>
          </a:prstGeom>
          <a:solidFill>
            <a:srgbClr val="B3B3FF"/>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p>
            <a:pPr marL="174625" indent="-174625">
              <a:buFontTx/>
              <a:buChar char="•"/>
              <a:defRPr/>
            </a:pPr>
            <a:r>
              <a:rPr lang="en-US" sz="2000" dirty="0" smtClean="0"/>
              <a:t>A </a:t>
            </a:r>
            <a:r>
              <a:rPr lang="en-US" sz="2000" dirty="0"/>
              <a:t>companywide network, closed to public access, that uses Internet-type technology</a:t>
            </a:r>
          </a:p>
          <a:p>
            <a:pPr marL="174625" indent="-174625">
              <a:buFontTx/>
              <a:buChar char="•"/>
              <a:defRPr/>
            </a:pPr>
            <a:r>
              <a:rPr lang="en-US" sz="2000" dirty="0"/>
              <a:t>An </a:t>
            </a:r>
            <a:r>
              <a:rPr lang="en-US" sz="2000" b="1" dirty="0"/>
              <a:t>internal</a:t>
            </a:r>
            <a:r>
              <a:rPr lang="en-US" sz="2000" dirty="0"/>
              <a:t>, </a:t>
            </a:r>
            <a:r>
              <a:rPr lang="en-US" sz="2000" b="1" dirty="0"/>
              <a:t>private</a:t>
            </a:r>
            <a:r>
              <a:rPr lang="en-US" sz="2000" dirty="0"/>
              <a:t> network using Web technologies to </a:t>
            </a:r>
            <a:r>
              <a:rPr lang="en-US" sz="2000" b="1" dirty="0"/>
              <a:t>securely</a:t>
            </a:r>
            <a:r>
              <a:rPr lang="en-US" sz="2000" dirty="0"/>
              <a:t> transmit information within the organization.</a:t>
            </a:r>
          </a:p>
          <a:p>
            <a:pPr marL="174625" indent="-174625">
              <a:buFontTx/>
              <a:buChar char="•"/>
              <a:defRPr/>
            </a:pPr>
            <a:r>
              <a:rPr lang="en-US" sz="2000" dirty="0"/>
              <a:t>This </a:t>
            </a:r>
            <a:r>
              <a:rPr lang="en-US" sz="2000" b="1" dirty="0"/>
              <a:t>private</a:t>
            </a:r>
            <a:r>
              <a:rPr lang="en-US" sz="2000" dirty="0"/>
              <a:t> internal Web </a:t>
            </a:r>
            <a:r>
              <a:rPr lang="en-US" sz="2000" b="1" dirty="0"/>
              <a:t>limits</a:t>
            </a:r>
            <a:r>
              <a:rPr lang="en-US" sz="2000" dirty="0"/>
              <a:t> viewing </a:t>
            </a:r>
            <a:r>
              <a:rPr lang="en-US" sz="2000" b="1" dirty="0"/>
              <a:t>access</a:t>
            </a:r>
            <a:r>
              <a:rPr lang="en-US" sz="2000" dirty="0"/>
              <a:t> to authorized users within the </a:t>
            </a:r>
            <a:r>
              <a:rPr lang="en-US" sz="2000" dirty="0" smtClean="0"/>
              <a:t>organization</a:t>
            </a:r>
            <a:endParaRPr lang="en-US" sz="2000" b="1" dirty="0" smtClean="0"/>
          </a:p>
          <a:p>
            <a:pPr marL="174625" indent="-174625">
              <a:defRPr/>
            </a:pPr>
            <a:endParaRPr lang="en-US" sz="2000" b="1" dirty="0"/>
          </a:p>
          <a:p>
            <a:pPr marL="174625" indent="-174625">
              <a:defRPr/>
            </a:pPr>
            <a:r>
              <a:rPr lang="en-US" sz="2000" b="1" dirty="0" smtClean="0"/>
              <a:t>Intranet </a:t>
            </a:r>
            <a:r>
              <a:rPr lang="en-US" sz="2000" b="1" dirty="0"/>
              <a:t>Benefits </a:t>
            </a:r>
          </a:p>
          <a:p>
            <a:pPr marL="174625" indent="-174625">
              <a:buFontTx/>
              <a:buChar char="•"/>
              <a:defRPr/>
            </a:pPr>
            <a:r>
              <a:rPr lang="en-US" sz="2000" dirty="0"/>
              <a:t>Improved information access to authorized users</a:t>
            </a:r>
          </a:p>
          <a:p>
            <a:pPr marL="174625" indent="-174625">
              <a:buFontTx/>
              <a:buChar char="•"/>
              <a:defRPr/>
            </a:pPr>
            <a:r>
              <a:rPr lang="en-US" sz="2000" dirty="0"/>
              <a:t>Improved timeliness and accuracy of information</a:t>
            </a:r>
          </a:p>
          <a:p>
            <a:pPr marL="174625" indent="-174625">
              <a:buFontTx/>
              <a:buChar char="•"/>
              <a:defRPr/>
            </a:pPr>
            <a:r>
              <a:rPr lang="en-US" sz="2000" dirty="0"/>
              <a:t>Global reach allowing employees access from anywhere</a:t>
            </a:r>
          </a:p>
          <a:p>
            <a:pPr marL="174625" indent="-174625">
              <a:buFontTx/>
              <a:buChar char="•"/>
              <a:defRPr/>
            </a:pPr>
            <a:r>
              <a:rPr lang="en-US" sz="2000" dirty="0"/>
              <a:t>Cross-platform integration</a:t>
            </a:r>
          </a:p>
          <a:p>
            <a:pPr marL="174625" indent="-174625">
              <a:buFontTx/>
              <a:buChar char="•"/>
              <a:defRPr/>
            </a:pPr>
            <a:r>
              <a:rPr lang="en-US" sz="2000" dirty="0"/>
              <a:t>Low cost deployment</a:t>
            </a:r>
          </a:p>
          <a:p>
            <a:pPr marL="174625" indent="-174625">
              <a:buFontTx/>
              <a:buChar char="•"/>
              <a:defRPr/>
            </a:pPr>
            <a:r>
              <a:rPr lang="en-US" sz="2000" dirty="0"/>
              <a:t>Positive return on investment</a:t>
            </a:r>
          </a:p>
        </p:txBody>
      </p:sp>
    </p:spTree>
    <p:extLst>
      <p:ext uri="{BB962C8B-B14F-4D97-AF65-F5344CB8AC3E}">
        <p14:creationId xmlns:p14="http://schemas.microsoft.com/office/powerpoint/2010/main" val="3999575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smtClean="0">
                <a:solidFill>
                  <a:srgbClr val="C00000"/>
                </a:solidFill>
              </a:rPr>
              <a:t>Extranets</a:t>
            </a:r>
            <a:endParaRPr lang="en-US" sz="4000" b="1" dirty="0">
              <a:solidFill>
                <a:srgbClr val="C00000"/>
              </a:solidFill>
            </a:endParaRPr>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marL="174625" indent="-174625">
              <a:buFontTx/>
              <a:buChar char="•"/>
              <a:defRPr/>
            </a:pPr>
            <a:r>
              <a:rPr lang="en-US" dirty="0"/>
              <a:t>Semiprivate network that uses Internet technology and allows more than one company to access the same information</a:t>
            </a:r>
          </a:p>
          <a:p>
            <a:pPr marL="174625" indent="-174625">
              <a:buFontTx/>
              <a:buChar char="•"/>
              <a:defRPr/>
            </a:pPr>
            <a:r>
              <a:rPr lang="en-US" dirty="0"/>
              <a:t>Extranets are </a:t>
            </a:r>
            <a:r>
              <a:rPr lang="en-US" b="1" dirty="0"/>
              <a:t>secure</a:t>
            </a:r>
            <a:r>
              <a:rPr lang="en-US" dirty="0"/>
              <a:t> networks that provide customers, suppliers, and employees with access to </a:t>
            </a:r>
            <a:r>
              <a:rPr lang="en-US" b="1" dirty="0"/>
              <a:t>internal</a:t>
            </a:r>
            <a:r>
              <a:rPr lang="en-US" dirty="0"/>
              <a:t> systems</a:t>
            </a:r>
          </a:p>
          <a:p>
            <a:pPr marL="174625" indent="-174625">
              <a:buFontTx/>
              <a:buChar char="•"/>
              <a:defRPr/>
            </a:pPr>
            <a:r>
              <a:rPr lang="en-US" dirty="0"/>
              <a:t>Two or more </a:t>
            </a:r>
            <a:r>
              <a:rPr lang="en-US" dirty="0" smtClean="0"/>
              <a:t>Intranets</a:t>
            </a:r>
          </a:p>
          <a:p>
            <a:pPr marL="174625" indent="-174625">
              <a:buNone/>
              <a:defRPr/>
            </a:pPr>
            <a:endParaRPr lang="en-US" dirty="0"/>
          </a:p>
          <a:p>
            <a:pPr marL="0" indent="0">
              <a:buNone/>
              <a:defRPr/>
            </a:pPr>
            <a:r>
              <a:rPr lang="en-US" b="1" u="sng" dirty="0"/>
              <a:t>Extranet Benefits</a:t>
            </a:r>
            <a:endParaRPr lang="en-US" u="sng" dirty="0"/>
          </a:p>
          <a:p>
            <a:pPr marL="174625" indent="-174625">
              <a:buFontTx/>
              <a:buChar char="•"/>
              <a:defRPr/>
            </a:pPr>
            <a:r>
              <a:rPr lang="en-US" dirty="0"/>
              <a:t>Improves </a:t>
            </a:r>
            <a:r>
              <a:rPr lang="en-US" b="1" dirty="0"/>
              <a:t>timeliness</a:t>
            </a:r>
            <a:r>
              <a:rPr lang="en-US" dirty="0"/>
              <a:t> and </a:t>
            </a:r>
            <a:r>
              <a:rPr lang="en-US" b="1" dirty="0"/>
              <a:t>accuracy</a:t>
            </a:r>
            <a:r>
              <a:rPr lang="en-US" dirty="0"/>
              <a:t> of communications reducing </a:t>
            </a:r>
            <a:r>
              <a:rPr lang="en-US" b="1" dirty="0"/>
              <a:t>errors</a:t>
            </a:r>
            <a:r>
              <a:rPr lang="en-US" dirty="0"/>
              <a:t> and </a:t>
            </a:r>
            <a:r>
              <a:rPr lang="en-US" b="1" dirty="0"/>
              <a:t>misunderstandings</a:t>
            </a:r>
            <a:endParaRPr lang="en-US" dirty="0"/>
          </a:p>
          <a:p>
            <a:pPr marL="174625" indent="-174625">
              <a:buFontTx/>
              <a:buChar char="•"/>
              <a:defRPr/>
            </a:pPr>
            <a:r>
              <a:rPr lang="en-US" dirty="0"/>
              <a:t>Uses standard web </a:t>
            </a:r>
            <a:r>
              <a:rPr lang="en-US" b="1" dirty="0"/>
              <a:t>protocols</a:t>
            </a:r>
            <a:r>
              <a:rPr lang="en-US" dirty="0"/>
              <a:t> allowing disparate computing platforms to </a:t>
            </a:r>
            <a:r>
              <a:rPr lang="en-US" b="1" dirty="0"/>
              <a:t>communicate</a:t>
            </a:r>
            <a:r>
              <a:rPr lang="en-US" dirty="0"/>
              <a:t> without additional investments</a:t>
            </a:r>
          </a:p>
          <a:p>
            <a:pPr marL="174625" indent="-174625">
              <a:buFontTx/>
              <a:buChar char="•"/>
              <a:defRPr/>
            </a:pPr>
            <a:r>
              <a:rPr lang="en-US" dirty="0"/>
              <a:t>Easy to use, requires little training </a:t>
            </a:r>
          </a:p>
          <a:p>
            <a:pPr marL="174625" indent="-174625">
              <a:buFontTx/>
              <a:buChar char="•"/>
              <a:defRPr/>
            </a:pPr>
            <a:r>
              <a:rPr lang="en-US" dirty="0"/>
              <a:t>Used to </a:t>
            </a:r>
            <a:r>
              <a:rPr lang="en-US" b="1" dirty="0"/>
              <a:t>automate</a:t>
            </a:r>
            <a:r>
              <a:rPr lang="en-US" dirty="0"/>
              <a:t> transactions, reducing cost and cycle time </a:t>
            </a:r>
          </a:p>
          <a:p>
            <a:pPr marL="174625" indent="-174625">
              <a:buFontTx/>
              <a:buChar char="•"/>
              <a:defRPr/>
            </a:pPr>
            <a:r>
              <a:rPr lang="en-US" dirty="0"/>
              <a:t>Can replace </a:t>
            </a:r>
            <a:r>
              <a:rPr lang="en-US" b="1" dirty="0"/>
              <a:t>EDI</a:t>
            </a:r>
            <a:r>
              <a:rPr lang="en-US" dirty="0"/>
              <a:t> for </a:t>
            </a:r>
            <a:r>
              <a:rPr lang="en-US" b="1" dirty="0"/>
              <a:t>small to medium size firms</a:t>
            </a:r>
            <a:endParaRPr lang="en-US" dirty="0"/>
          </a:p>
          <a:p>
            <a:endParaRPr lang="en-US" dirty="0"/>
          </a:p>
        </p:txBody>
      </p:sp>
    </p:spTree>
    <p:extLst>
      <p:ext uri="{BB962C8B-B14F-4D97-AF65-F5344CB8AC3E}">
        <p14:creationId xmlns:p14="http://schemas.microsoft.com/office/powerpoint/2010/main" val="281874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solidFill>
                  <a:srgbClr val="C00000"/>
                </a:solidFill>
              </a:rPr>
              <a:t>Internet Connectivity</a:t>
            </a:r>
            <a:endParaRPr lang="en-US" sz="4000" b="1" dirty="0">
              <a:solidFill>
                <a:srgbClr val="C00000"/>
              </a:solidFill>
            </a:endParaRPr>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pPr>
              <a:buNone/>
              <a:defRPr/>
            </a:pPr>
            <a:r>
              <a:rPr lang="en-US" b="1" dirty="0">
                <a:solidFill>
                  <a:srgbClr val="00B0F0"/>
                </a:solidFill>
              </a:rPr>
              <a:t>Broadband Technology</a:t>
            </a:r>
          </a:p>
          <a:p>
            <a:pPr>
              <a:defRPr/>
            </a:pPr>
            <a:r>
              <a:rPr lang="en-US" dirty="0"/>
              <a:t>Technology that offers users a continuous connection to the Internet and allows them to send and receive mammoth files that include voice, video, and data much faster than ever before</a:t>
            </a:r>
          </a:p>
          <a:p>
            <a:pPr>
              <a:buNone/>
              <a:defRPr/>
            </a:pPr>
            <a:r>
              <a:rPr lang="en-US" b="1" dirty="0">
                <a:solidFill>
                  <a:srgbClr val="00B0F0"/>
                </a:solidFill>
              </a:rPr>
              <a:t>Internet Research User Frustration</a:t>
            </a:r>
          </a:p>
          <a:p>
            <a:pPr>
              <a:defRPr/>
            </a:pPr>
            <a:r>
              <a:rPr lang="en-US" dirty="0"/>
              <a:t>After 1995, increases in </a:t>
            </a:r>
            <a:r>
              <a:rPr lang="en-US" b="1" dirty="0"/>
              <a:t>personal</a:t>
            </a:r>
            <a:r>
              <a:rPr lang="en-US" dirty="0"/>
              <a:t> and </a:t>
            </a:r>
            <a:r>
              <a:rPr lang="en-US" b="1" dirty="0"/>
              <a:t>business traffic</a:t>
            </a:r>
            <a:r>
              <a:rPr lang="en-US" dirty="0"/>
              <a:t> began </a:t>
            </a:r>
            <a:r>
              <a:rPr lang="en-US" b="1" dirty="0"/>
              <a:t>congesting</a:t>
            </a:r>
            <a:r>
              <a:rPr lang="en-US" dirty="0"/>
              <a:t> the network primarily used for </a:t>
            </a:r>
            <a:r>
              <a:rPr lang="en-US" dirty="0" smtClean="0"/>
              <a:t>research</a:t>
            </a:r>
          </a:p>
          <a:p>
            <a:pPr>
              <a:buNone/>
              <a:defRPr/>
            </a:pPr>
            <a:r>
              <a:rPr lang="en-US" b="1" dirty="0">
                <a:solidFill>
                  <a:srgbClr val="00B0F0"/>
                </a:solidFill>
              </a:rPr>
              <a:t>Internet2</a:t>
            </a:r>
            <a:endParaRPr lang="en-US" dirty="0">
              <a:solidFill>
                <a:srgbClr val="00B0F0"/>
              </a:solidFill>
            </a:endParaRPr>
          </a:p>
          <a:p>
            <a:pPr>
              <a:defRPr/>
            </a:pPr>
            <a:r>
              <a:rPr lang="en-US" dirty="0"/>
              <a:t>University Corporation for Advanced Internet Development (UCAID) was formed to lead the </a:t>
            </a:r>
            <a:r>
              <a:rPr lang="en-US" b="1" dirty="0"/>
              <a:t>design</a:t>
            </a:r>
            <a:r>
              <a:rPr lang="en-US" dirty="0"/>
              <a:t> and </a:t>
            </a:r>
            <a:r>
              <a:rPr lang="en-US" b="1" dirty="0"/>
              <a:t>development</a:t>
            </a:r>
            <a:r>
              <a:rPr lang="en-US" dirty="0"/>
              <a:t> of an private high-speed </a:t>
            </a:r>
            <a:r>
              <a:rPr lang="en-US" b="1" dirty="0"/>
              <a:t>alternative</a:t>
            </a:r>
            <a:r>
              <a:rPr lang="en-US" dirty="0"/>
              <a:t> to the public Internet. Runs more than 22,000 times faster and uses very-high-speed backbone network service (</a:t>
            </a:r>
            <a:r>
              <a:rPr lang="en-US" dirty="0" err="1"/>
              <a:t>vBNS</a:t>
            </a:r>
            <a:r>
              <a:rPr lang="en-US" dirty="0"/>
              <a:t>) </a:t>
            </a:r>
          </a:p>
          <a:p>
            <a:pPr>
              <a:defRPr/>
            </a:pPr>
            <a:endParaRPr lang="en-US" dirty="0"/>
          </a:p>
          <a:p>
            <a:endParaRPr lang="en-US" dirty="0"/>
          </a:p>
        </p:txBody>
      </p:sp>
    </p:spTree>
    <p:extLst>
      <p:ext uri="{BB962C8B-B14F-4D97-AF65-F5344CB8AC3E}">
        <p14:creationId xmlns:p14="http://schemas.microsoft.com/office/powerpoint/2010/main" val="4109935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b="1" dirty="0" smtClean="0">
                <a:solidFill>
                  <a:srgbClr val="C00000"/>
                </a:solidFill>
              </a:rPr>
              <a:t>Software</a:t>
            </a:r>
            <a:endParaRPr lang="en-US" sz="4000" b="1" dirty="0">
              <a:solidFill>
                <a:srgbClr val="C00000"/>
              </a:solidFill>
            </a:endParaRPr>
          </a:p>
        </p:txBody>
      </p:sp>
      <p:sp>
        <p:nvSpPr>
          <p:cNvPr id="3" name="Text Box 4"/>
          <p:cNvSpPr txBox="1">
            <a:spLocks noChangeArrowheads="1"/>
          </p:cNvSpPr>
          <p:nvPr/>
        </p:nvSpPr>
        <p:spPr bwMode="auto">
          <a:xfrm>
            <a:off x="533400" y="1371600"/>
            <a:ext cx="7664978" cy="1323439"/>
          </a:xfrm>
          <a:prstGeom prst="rect">
            <a:avLst/>
          </a:prstGeom>
          <a:solidFill>
            <a:srgbClr val="CDCDFF"/>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p>
            <a:pPr>
              <a:defRPr/>
            </a:pPr>
            <a:r>
              <a:rPr lang="en-US" sz="2000" b="1" dirty="0"/>
              <a:t>Software</a:t>
            </a:r>
          </a:p>
          <a:p>
            <a:pPr>
              <a:defRPr/>
            </a:pPr>
            <a:r>
              <a:rPr lang="en-US" sz="2000" dirty="0"/>
              <a:t>Programs that control the basic functions of computer hardware and let the user perform a specific task or operation.  Software can be either proprietary or open-source.</a:t>
            </a:r>
          </a:p>
        </p:txBody>
      </p:sp>
      <p:sp>
        <p:nvSpPr>
          <p:cNvPr id="4" name="Text Box 5"/>
          <p:cNvSpPr txBox="1">
            <a:spLocks noChangeArrowheads="1"/>
          </p:cNvSpPr>
          <p:nvPr/>
        </p:nvSpPr>
        <p:spPr bwMode="auto">
          <a:xfrm>
            <a:off x="1143000" y="3048000"/>
            <a:ext cx="7108311" cy="1015663"/>
          </a:xfrm>
          <a:prstGeom prst="rect">
            <a:avLst/>
          </a:prstGeom>
          <a:solidFill>
            <a:srgbClr val="CAE1D7"/>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p>
            <a:pPr>
              <a:defRPr/>
            </a:pPr>
            <a:r>
              <a:rPr lang="en-US" sz="2000" b="1" dirty="0"/>
              <a:t>Commercial</a:t>
            </a:r>
          </a:p>
          <a:p>
            <a:pPr>
              <a:defRPr/>
            </a:pPr>
            <a:r>
              <a:rPr lang="en-US" sz="2000" dirty="0"/>
              <a:t>Software that is copyrighted and licensed</a:t>
            </a:r>
          </a:p>
          <a:p>
            <a:pPr>
              <a:buFont typeface="Arial" pitchFamily="34" charset="0"/>
              <a:buChar char="•"/>
              <a:defRPr/>
            </a:pPr>
            <a:r>
              <a:rPr lang="en-US" sz="2000" dirty="0"/>
              <a:t>Ex. MS Office, Windows, SPSS </a:t>
            </a:r>
          </a:p>
        </p:txBody>
      </p:sp>
      <p:sp>
        <p:nvSpPr>
          <p:cNvPr id="5" name="Text Box 7"/>
          <p:cNvSpPr txBox="1">
            <a:spLocks noChangeArrowheads="1"/>
          </p:cNvSpPr>
          <p:nvPr/>
        </p:nvSpPr>
        <p:spPr bwMode="auto">
          <a:xfrm>
            <a:off x="1143000" y="4343400"/>
            <a:ext cx="7150099" cy="1938992"/>
          </a:xfrm>
          <a:prstGeom prst="rect">
            <a:avLst/>
          </a:prstGeom>
          <a:solidFill>
            <a:srgbClr val="FFC165"/>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p>
            <a:pPr>
              <a:defRPr/>
            </a:pPr>
            <a:r>
              <a:rPr lang="en-US" sz="2000" b="1" dirty="0"/>
              <a:t>Shareware</a:t>
            </a:r>
          </a:p>
          <a:p>
            <a:pPr>
              <a:defRPr/>
            </a:pPr>
            <a:r>
              <a:rPr lang="en-US" sz="2000" dirty="0"/>
              <a:t>Software that is copyrighted but distributed to potential customers free of charge</a:t>
            </a:r>
          </a:p>
          <a:p>
            <a:pPr>
              <a:buFont typeface="Arial" pitchFamily="34" charset="0"/>
              <a:buChar char="•"/>
              <a:defRPr/>
            </a:pPr>
            <a:r>
              <a:rPr lang="en-US" sz="2000" dirty="0"/>
              <a:t>Ex. Mozilla Firefox</a:t>
            </a:r>
          </a:p>
          <a:p>
            <a:pPr>
              <a:defRPr/>
            </a:pPr>
            <a:r>
              <a:rPr lang="en-US" sz="2000" b="1" dirty="0"/>
              <a:t>Freeware (public domain software)</a:t>
            </a:r>
          </a:p>
          <a:p>
            <a:pPr>
              <a:defRPr/>
            </a:pPr>
            <a:r>
              <a:rPr lang="en-US" sz="2000" dirty="0"/>
              <a:t>Software that is not copyrighted and free for the taking</a:t>
            </a:r>
          </a:p>
        </p:txBody>
      </p:sp>
    </p:spTree>
    <p:extLst>
      <p:ext uri="{BB962C8B-B14F-4D97-AF65-F5344CB8AC3E}">
        <p14:creationId xmlns:p14="http://schemas.microsoft.com/office/powerpoint/2010/main" val="789819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smtClean="0">
                <a:solidFill>
                  <a:schemeClr val="accent2"/>
                </a:solidFill>
                <a:cs typeface="Times New Roman" charset="0"/>
              </a:rPr>
              <a:t>IT vs. IS</a:t>
            </a:r>
            <a:endParaRPr lang="en-US" sz="3600" b="1" dirty="0">
              <a:solidFill>
                <a:schemeClr val="accent2"/>
              </a:solidFill>
            </a:endParaRP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indent="0" algn="ctr">
              <a:spcBef>
                <a:spcPct val="50000"/>
              </a:spcBef>
              <a:buNone/>
            </a:pPr>
            <a:r>
              <a:rPr lang="en-US" sz="1600" b="1" u="sng" dirty="0" smtClean="0">
                <a:solidFill>
                  <a:schemeClr val="accent1"/>
                </a:solidFill>
              </a:rPr>
              <a:t>INFORMATION TECHNOLOGY</a:t>
            </a:r>
          </a:p>
          <a:p>
            <a:pPr marL="0" indent="0" algn="ctr">
              <a:spcBef>
                <a:spcPct val="50000"/>
              </a:spcBef>
              <a:buNone/>
            </a:pPr>
            <a:r>
              <a:rPr lang="en-US" sz="1600" b="1" dirty="0" smtClean="0"/>
              <a:t>Hardware</a:t>
            </a:r>
          </a:p>
          <a:p>
            <a:pPr marL="0" indent="0" algn="ctr">
              <a:spcBef>
                <a:spcPct val="50000"/>
              </a:spcBef>
              <a:buNone/>
            </a:pPr>
            <a:r>
              <a:rPr lang="en-US" sz="1600" b="1" dirty="0" smtClean="0"/>
              <a:t>Software</a:t>
            </a:r>
          </a:p>
          <a:p>
            <a:pPr marL="0" indent="0" algn="ctr">
              <a:spcBef>
                <a:spcPct val="50000"/>
              </a:spcBef>
              <a:buNone/>
            </a:pPr>
            <a:r>
              <a:rPr lang="en-US" sz="1600" b="1" dirty="0" smtClean="0"/>
              <a:t> Databases</a:t>
            </a:r>
          </a:p>
          <a:p>
            <a:pPr marL="0" indent="0" algn="ctr">
              <a:spcBef>
                <a:spcPct val="50000"/>
              </a:spcBef>
              <a:buNone/>
            </a:pPr>
            <a:r>
              <a:rPr lang="en-US" sz="1600" b="1" dirty="0" smtClean="0"/>
              <a:t>Networks</a:t>
            </a:r>
          </a:p>
          <a:p>
            <a:pPr marL="0" indent="0" algn="ctr">
              <a:spcBef>
                <a:spcPct val="50000"/>
              </a:spcBef>
              <a:buNone/>
            </a:pPr>
            <a:r>
              <a:rPr lang="en-US" sz="1600" b="1" dirty="0" smtClean="0"/>
              <a:t>Other related components</a:t>
            </a:r>
          </a:p>
          <a:p>
            <a:pPr marL="0" indent="0" algn="ctr">
              <a:buNone/>
            </a:pPr>
            <a:endParaRPr lang="en-US" sz="2000" i="1" dirty="0" smtClean="0"/>
          </a:p>
          <a:p>
            <a:pPr marL="0" indent="0" algn="ctr">
              <a:buNone/>
            </a:pPr>
            <a:r>
              <a:rPr lang="en-US" sz="2000" b="1" i="1" dirty="0" smtClean="0">
                <a:solidFill>
                  <a:srgbClr val="FF0000"/>
                </a:solidFill>
              </a:rPr>
              <a:t>are used to build</a:t>
            </a:r>
          </a:p>
          <a:p>
            <a:pPr marL="0" indent="0" algn="ctr">
              <a:buNone/>
            </a:pPr>
            <a:endParaRPr lang="en-US" sz="2000" dirty="0" smtClean="0"/>
          </a:p>
          <a:p>
            <a:pPr marL="0" indent="0" algn="ctr">
              <a:buNone/>
            </a:pPr>
            <a:r>
              <a:rPr lang="en-US" sz="1600" b="1" u="sng" dirty="0" smtClean="0">
                <a:solidFill>
                  <a:schemeClr val="accent1"/>
                </a:solidFill>
              </a:rPr>
              <a:t>INFORMATION SYSTEMS</a:t>
            </a:r>
          </a:p>
          <a:p>
            <a:pPr marL="0" indent="0" algn="ctr">
              <a:lnSpc>
                <a:spcPct val="150000"/>
              </a:lnSpc>
              <a:buNone/>
            </a:pPr>
            <a:r>
              <a:rPr lang="en-US" sz="1600" b="1" dirty="0" smtClean="0"/>
              <a:t>Payroll System</a:t>
            </a:r>
          </a:p>
          <a:p>
            <a:pPr marL="0" indent="0" algn="ctr">
              <a:lnSpc>
                <a:spcPct val="150000"/>
              </a:lnSpc>
              <a:buNone/>
            </a:pPr>
            <a:r>
              <a:rPr lang="en-US" sz="1600" b="1" dirty="0" smtClean="0"/>
              <a:t>Inventory System</a:t>
            </a:r>
          </a:p>
          <a:p>
            <a:pPr marL="0" indent="0" algn="ctr">
              <a:lnSpc>
                <a:spcPct val="150000"/>
              </a:lnSpc>
              <a:buNone/>
            </a:pPr>
            <a:r>
              <a:rPr lang="en-US" sz="1600" b="1" dirty="0" smtClean="0"/>
              <a:t>Marketing System</a:t>
            </a:r>
          </a:p>
          <a:p>
            <a:pPr marL="0" indent="0" algn="ctr">
              <a:lnSpc>
                <a:spcPct val="150000"/>
              </a:lnSpc>
              <a:buNone/>
            </a:pPr>
            <a:r>
              <a:rPr lang="en-US" sz="1600" b="1" dirty="0" smtClean="0"/>
              <a:t>Customer Service System</a:t>
            </a:r>
          </a:p>
          <a:p>
            <a:pPr marL="0" indent="0" algn="ctr">
              <a:buNone/>
            </a:pPr>
            <a:endParaRPr lang="en-US" sz="2000" dirty="0"/>
          </a:p>
        </p:txBody>
      </p:sp>
    </p:spTree>
    <p:extLst>
      <p:ext uri="{BB962C8B-B14F-4D97-AF65-F5344CB8AC3E}">
        <p14:creationId xmlns:p14="http://schemas.microsoft.com/office/powerpoint/2010/main" val="2641573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Executive Roles in Information Systems</a:t>
            </a:r>
            <a:endParaRPr lang="en-US" sz="3600" b="1" dirty="0">
              <a:solidFill>
                <a:srgbClr val="C00000"/>
              </a:solidFill>
            </a:endParaRPr>
          </a:p>
        </p:txBody>
      </p:sp>
      <p:sp>
        <p:nvSpPr>
          <p:cNvPr id="3" name="Content Placeholder 2"/>
          <p:cNvSpPr>
            <a:spLocks noGrp="1"/>
          </p:cNvSpPr>
          <p:nvPr>
            <p:ph idx="1"/>
          </p:nvPr>
        </p:nvSpPr>
        <p:spPr>
          <a:xfrm>
            <a:off x="457200" y="1295400"/>
            <a:ext cx="8229600" cy="4830763"/>
          </a:xfrm>
        </p:spPr>
        <p:txBody>
          <a:bodyPr/>
          <a:lstStyle/>
          <a:p>
            <a:pPr>
              <a:buNone/>
            </a:pPr>
            <a:endParaRPr lang="en-US" dirty="0"/>
          </a:p>
        </p:txBody>
      </p:sp>
      <p:sp>
        <p:nvSpPr>
          <p:cNvPr id="4" name="Rectangle 21"/>
          <p:cNvSpPr>
            <a:spLocks noChangeAspect="1" noChangeArrowheads="1"/>
          </p:cNvSpPr>
          <p:nvPr/>
        </p:nvSpPr>
        <p:spPr bwMode="auto">
          <a:xfrm>
            <a:off x="3673475" y="1411288"/>
            <a:ext cx="2117725" cy="1079500"/>
          </a:xfrm>
          <a:prstGeom prst="rect">
            <a:avLst/>
          </a:prstGeom>
          <a:solidFill>
            <a:srgbClr val="CAE1D7"/>
          </a:solidFill>
          <a:ln w="9525">
            <a:solidFill>
              <a:schemeClr val="tx1"/>
            </a:solidFill>
            <a:miter lim="800000"/>
            <a:headEnd/>
            <a:tailEnd/>
          </a:ln>
        </p:spPr>
        <p:txBody>
          <a:bodyPr wrap="none" anchor="ctr"/>
          <a:lstStyle/>
          <a:p>
            <a:pPr algn="ctr"/>
            <a:r>
              <a:rPr lang="en-US" sz="2800" b="1" dirty="0">
                <a:solidFill>
                  <a:schemeClr val="accent2"/>
                </a:solidFill>
              </a:rPr>
              <a:t>CEO</a:t>
            </a:r>
          </a:p>
          <a:p>
            <a:pPr algn="ctr"/>
            <a:r>
              <a:rPr lang="en-US" b="1" dirty="0">
                <a:solidFill>
                  <a:schemeClr val="accent2"/>
                </a:solidFill>
              </a:rPr>
              <a:t>Chief Executive </a:t>
            </a:r>
          </a:p>
          <a:p>
            <a:pPr algn="ctr"/>
            <a:r>
              <a:rPr lang="en-US" b="1" dirty="0">
                <a:solidFill>
                  <a:schemeClr val="accent2"/>
                </a:solidFill>
              </a:rPr>
              <a:t>Officer</a:t>
            </a:r>
          </a:p>
        </p:txBody>
      </p:sp>
      <p:sp>
        <p:nvSpPr>
          <p:cNvPr id="5" name="Rectangle 22"/>
          <p:cNvSpPr>
            <a:spLocks noChangeAspect="1" noChangeArrowheads="1"/>
          </p:cNvSpPr>
          <p:nvPr/>
        </p:nvSpPr>
        <p:spPr bwMode="auto">
          <a:xfrm>
            <a:off x="1387475" y="2859088"/>
            <a:ext cx="2117725" cy="1079500"/>
          </a:xfrm>
          <a:prstGeom prst="rect">
            <a:avLst/>
          </a:prstGeom>
          <a:solidFill>
            <a:srgbClr val="CAE1D7"/>
          </a:solidFill>
          <a:ln w="9525">
            <a:solidFill>
              <a:schemeClr val="tx1"/>
            </a:solidFill>
            <a:miter lim="800000"/>
            <a:headEnd/>
            <a:tailEnd/>
          </a:ln>
        </p:spPr>
        <p:txBody>
          <a:bodyPr wrap="none" anchor="ctr"/>
          <a:lstStyle/>
          <a:p>
            <a:pPr algn="ctr"/>
            <a:endParaRPr lang="en-US"/>
          </a:p>
          <a:p>
            <a:pPr algn="ctr"/>
            <a:r>
              <a:rPr lang="en-US" sz="2800" b="1">
                <a:solidFill>
                  <a:schemeClr val="accent2"/>
                </a:solidFill>
              </a:rPr>
              <a:t>COO</a:t>
            </a:r>
          </a:p>
          <a:p>
            <a:pPr algn="ctr"/>
            <a:r>
              <a:rPr lang="en-US" b="1">
                <a:solidFill>
                  <a:schemeClr val="accent2"/>
                </a:solidFill>
              </a:rPr>
              <a:t>Chief Operations</a:t>
            </a:r>
          </a:p>
          <a:p>
            <a:pPr algn="ctr"/>
            <a:r>
              <a:rPr lang="en-US" b="1">
                <a:solidFill>
                  <a:schemeClr val="accent2"/>
                </a:solidFill>
              </a:rPr>
              <a:t>Officer</a:t>
            </a:r>
          </a:p>
          <a:p>
            <a:pPr algn="ctr"/>
            <a:endParaRPr lang="en-US" b="1">
              <a:solidFill>
                <a:schemeClr val="accent2"/>
              </a:solidFill>
            </a:endParaRPr>
          </a:p>
        </p:txBody>
      </p:sp>
      <p:sp>
        <p:nvSpPr>
          <p:cNvPr id="6" name="Rectangle 23"/>
          <p:cNvSpPr>
            <a:spLocks noChangeAspect="1" noChangeArrowheads="1"/>
          </p:cNvSpPr>
          <p:nvPr/>
        </p:nvSpPr>
        <p:spPr bwMode="auto">
          <a:xfrm>
            <a:off x="3673475" y="2859088"/>
            <a:ext cx="2117725" cy="1079500"/>
          </a:xfrm>
          <a:prstGeom prst="rect">
            <a:avLst/>
          </a:prstGeom>
          <a:solidFill>
            <a:srgbClr val="CAE1D7"/>
          </a:solidFill>
          <a:ln w="9525">
            <a:solidFill>
              <a:schemeClr val="tx1"/>
            </a:solidFill>
            <a:miter lim="800000"/>
            <a:headEnd/>
            <a:tailEnd/>
          </a:ln>
        </p:spPr>
        <p:txBody>
          <a:bodyPr wrap="none" anchor="ctr"/>
          <a:lstStyle/>
          <a:p>
            <a:pPr algn="ctr"/>
            <a:r>
              <a:rPr lang="en-US" sz="2800" b="1">
                <a:solidFill>
                  <a:schemeClr val="accent2"/>
                </a:solidFill>
              </a:rPr>
              <a:t>CFO</a:t>
            </a:r>
          </a:p>
          <a:p>
            <a:pPr algn="ctr"/>
            <a:r>
              <a:rPr lang="en-US" b="1">
                <a:solidFill>
                  <a:schemeClr val="accent2"/>
                </a:solidFill>
              </a:rPr>
              <a:t>Chief Financial </a:t>
            </a:r>
          </a:p>
          <a:p>
            <a:pPr algn="ctr"/>
            <a:r>
              <a:rPr lang="en-US" b="1">
                <a:solidFill>
                  <a:schemeClr val="accent2"/>
                </a:solidFill>
              </a:rPr>
              <a:t>Officer</a:t>
            </a:r>
          </a:p>
        </p:txBody>
      </p:sp>
      <p:sp>
        <p:nvSpPr>
          <p:cNvPr id="7" name="Rectangle 24"/>
          <p:cNvSpPr>
            <a:spLocks noChangeAspect="1" noChangeArrowheads="1"/>
          </p:cNvSpPr>
          <p:nvPr/>
        </p:nvSpPr>
        <p:spPr bwMode="auto">
          <a:xfrm>
            <a:off x="5959475" y="2859088"/>
            <a:ext cx="2117725" cy="1079500"/>
          </a:xfrm>
          <a:prstGeom prst="rect">
            <a:avLst/>
          </a:prstGeom>
          <a:solidFill>
            <a:srgbClr val="FFC165"/>
          </a:solidFill>
          <a:ln w="9525">
            <a:solidFill>
              <a:schemeClr val="tx1"/>
            </a:solidFill>
            <a:miter lim="800000"/>
            <a:headEnd/>
            <a:tailEnd/>
          </a:ln>
        </p:spPr>
        <p:txBody>
          <a:bodyPr wrap="none" anchor="ctr"/>
          <a:lstStyle/>
          <a:p>
            <a:pPr algn="ctr"/>
            <a:r>
              <a:rPr lang="en-US" sz="2800" b="1"/>
              <a:t>CIO</a:t>
            </a:r>
          </a:p>
          <a:p>
            <a:pPr algn="ctr"/>
            <a:r>
              <a:rPr lang="en-US" b="1"/>
              <a:t>Chief Information</a:t>
            </a:r>
          </a:p>
          <a:p>
            <a:pPr algn="ctr"/>
            <a:r>
              <a:rPr lang="en-US" b="1"/>
              <a:t>Officer</a:t>
            </a:r>
          </a:p>
        </p:txBody>
      </p:sp>
      <p:cxnSp>
        <p:nvCxnSpPr>
          <p:cNvPr id="8" name="AutoShape 25"/>
          <p:cNvCxnSpPr>
            <a:cxnSpLocks noChangeShapeType="1"/>
            <a:stCxn id="4" idx="2"/>
            <a:endCxn id="5" idx="0"/>
          </p:cNvCxnSpPr>
          <p:nvPr/>
        </p:nvCxnSpPr>
        <p:spPr bwMode="auto">
          <a:xfrm rot="5400000">
            <a:off x="3405188" y="1531938"/>
            <a:ext cx="368300" cy="2286000"/>
          </a:xfrm>
          <a:prstGeom prst="bentConnector3">
            <a:avLst>
              <a:gd name="adj1" fmla="val 50000"/>
            </a:avLst>
          </a:prstGeom>
          <a:noFill/>
          <a:ln w="28575">
            <a:solidFill>
              <a:schemeClr val="tx1"/>
            </a:solidFill>
            <a:miter lim="800000"/>
            <a:headEnd/>
            <a:tailEnd/>
          </a:ln>
        </p:spPr>
      </p:cxnSp>
      <p:cxnSp>
        <p:nvCxnSpPr>
          <p:cNvPr id="9" name="AutoShape 26"/>
          <p:cNvCxnSpPr>
            <a:cxnSpLocks noChangeShapeType="1"/>
            <a:stCxn id="4" idx="2"/>
            <a:endCxn id="7" idx="0"/>
          </p:cNvCxnSpPr>
          <p:nvPr/>
        </p:nvCxnSpPr>
        <p:spPr bwMode="auto">
          <a:xfrm rot="16200000" flipH="1">
            <a:off x="5691188" y="1531938"/>
            <a:ext cx="368300" cy="2286000"/>
          </a:xfrm>
          <a:prstGeom prst="bentConnector3">
            <a:avLst>
              <a:gd name="adj1" fmla="val 50000"/>
            </a:avLst>
          </a:prstGeom>
          <a:noFill/>
          <a:ln w="28575">
            <a:solidFill>
              <a:schemeClr val="tx1"/>
            </a:solidFill>
            <a:miter lim="800000"/>
            <a:headEnd/>
            <a:tailEnd/>
          </a:ln>
        </p:spPr>
      </p:cxnSp>
      <p:cxnSp>
        <p:nvCxnSpPr>
          <p:cNvPr id="10" name="AutoShape 27"/>
          <p:cNvCxnSpPr>
            <a:cxnSpLocks noChangeShapeType="1"/>
            <a:stCxn id="4" idx="2"/>
            <a:endCxn id="6" idx="0"/>
          </p:cNvCxnSpPr>
          <p:nvPr/>
        </p:nvCxnSpPr>
        <p:spPr bwMode="auto">
          <a:xfrm>
            <a:off x="4732338" y="2490788"/>
            <a:ext cx="0" cy="368300"/>
          </a:xfrm>
          <a:prstGeom prst="straightConnector1">
            <a:avLst/>
          </a:prstGeom>
          <a:noFill/>
          <a:ln w="28575">
            <a:solidFill>
              <a:schemeClr val="tx1"/>
            </a:solidFill>
            <a:round/>
            <a:headEnd/>
            <a:tailEnd/>
          </a:ln>
        </p:spPr>
      </p:cxnSp>
      <p:sp>
        <p:nvSpPr>
          <p:cNvPr id="11" name="Text Box 28"/>
          <p:cNvSpPr txBox="1">
            <a:spLocks noChangeArrowheads="1"/>
          </p:cNvSpPr>
          <p:nvPr/>
        </p:nvSpPr>
        <p:spPr bwMode="auto">
          <a:xfrm>
            <a:off x="1371600" y="4535488"/>
            <a:ext cx="7239000" cy="1552575"/>
          </a:xfrm>
          <a:prstGeom prst="rect">
            <a:avLst/>
          </a:prstGeom>
          <a:noFill/>
          <a:ln w="9525">
            <a:noFill/>
            <a:miter lim="800000"/>
            <a:headEnd/>
            <a:tailEnd/>
          </a:ln>
        </p:spPr>
        <p:txBody>
          <a:bodyPr>
            <a:spAutoFit/>
          </a:bodyPr>
          <a:lstStyle/>
          <a:p>
            <a:pPr marL="228600" indent="-228600">
              <a:buFontTx/>
              <a:buChar char="•"/>
            </a:pPr>
            <a:r>
              <a:rPr lang="en-US" sz="2400" dirty="0"/>
              <a:t>Manages IT Organization and Operations</a:t>
            </a:r>
          </a:p>
          <a:p>
            <a:pPr marL="228600" indent="-228600">
              <a:buFontTx/>
              <a:buChar char="•"/>
            </a:pPr>
            <a:r>
              <a:rPr lang="en-US" sz="2400" dirty="0"/>
              <a:t>Forecasts IT Needs from Business Strategy</a:t>
            </a:r>
          </a:p>
          <a:p>
            <a:pPr marL="228600" indent="-228600">
              <a:buFontTx/>
              <a:buChar char="•"/>
            </a:pPr>
            <a:r>
              <a:rPr lang="en-US" sz="2400" dirty="0"/>
              <a:t>Sets Direction for IT Architecture and Organization</a:t>
            </a:r>
          </a:p>
          <a:p>
            <a:pPr marL="228600" indent="-228600">
              <a:buFontTx/>
              <a:buChar char="•"/>
            </a:pPr>
            <a:r>
              <a:rPr lang="en-US" sz="2400" dirty="0"/>
              <a:t>Plans, Designs and Delivers IT throughout the firm</a:t>
            </a:r>
          </a:p>
        </p:txBody>
      </p:sp>
      <p:cxnSp>
        <p:nvCxnSpPr>
          <p:cNvPr id="12" name="AutoShape 29"/>
          <p:cNvCxnSpPr>
            <a:cxnSpLocks noChangeShapeType="1"/>
            <a:stCxn id="7" idx="2"/>
            <a:endCxn id="11" idx="0"/>
          </p:cNvCxnSpPr>
          <p:nvPr/>
        </p:nvCxnSpPr>
        <p:spPr bwMode="auto">
          <a:xfrm rot="5400000">
            <a:off x="5706269" y="3223419"/>
            <a:ext cx="596900" cy="2027238"/>
          </a:xfrm>
          <a:prstGeom prst="bentConnector3">
            <a:avLst>
              <a:gd name="adj1" fmla="val 50000"/>
            </a:avLst>
          </a:prstGeom>
          <a:noFill/>
          <a:ln w="28575">
            <a:solidFill>
              <a:schemeClr val="tx1"/>
            </a:solidFill>
            <a:prstDash val="dash"/>
            <a:miter lim="800000"/>
            <a:headEnd/>
            <a:tailEnd/>
          </a:ln>
        </p:spPr>
      </p:cxnSp>
    </p:spTree>
    <p:extLst>
      <p:ext uri="{BB962C8B-B14F-4D97-AF65-F5344CB8AC3E}">
        <p14:creationId xmlns:p14="http://schemas.microsoft.com/office/powerpoint/2010/main" val="3028030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People: Three Competencies of IS Professionals</a:t>
            </a:r>
            <a:endParaRPr lang="en-US" sz="3200" b="1" dirty="0">
              <a:solidFill>
                <a:srgbClr val="C00000"/>
              </a:solidFill>
            </a:endParaRPr>
          </a:p>
        </p:txBody>
      </p:sp>
      <p:sp>
        <p:nvSpPr>
          <p:cNvPr id="3" name="Content Placeholder 2"/>
          <p:cNvSpPr>
            <a:spLocks noGrp="1"/>
          </p:cNvSpPr>
          <p:nvPr>
            <p:ph idx="1"/>
          </p:nvPr>
        </p:nvSpPr>
        <p:spPr/>
        <p:txBody>
          <a:bodyPr/>
          <a:lstStyle/>
          <a:p>
            <a:pPr marL="228600" indent="-228600">
              <a:buNone/>
              <a:defRPr/>
            </a:pPr>
            <a:r>
              <a:rPr lang="en-US" b="1" dirty="0" smtClean="0">
                <a:solidFill>
                  <a:srgbClr val="00B0F0"/>
                </a:solidFill>
              </a:rPr>
              <a:t>Technical</a:t>
            </a:r>
          </a:p>
          <a:p>
            <a:pPr marL="228600" indent="-228600">
              <a:defRPr/>
            </a:pPr>
            <a:r>
              <a:rPr lang="en-US" dirty="0" smtClean="0"/>
              <a:t>Knowledge </a:t>
            </a:r>
            <a:r>
              <a:rPr lang="en-US" dirty="0"/>
              <a:t>of hardware, software, networking, and </a:t>
            </a:r>
            <a:r>
              <a:rPr lang="en-US" dirty="0" smtClean="0"/>
              <a:t>security. </a:t>
            </a:r>
          </a:p>
          <a:p>
            <a:pPr marL="228600" indent="-228600">
              <a:defRPr/>
            </a:pPr>
            <a:r>
              <a:rPr lang="en-US" dirty="0" smtClean="0"/>
              <a:t>Most </a:t>
            </a:r>
            <a:r>
              <a:rPr lang="en-US" dirty="0"/>
              <a:t>IS professionals are not deep technical experts but can direct/manage others with the required technical skills</a:t>
            </a:r>
          </a:p>
          <a:p>
            <a:pPr>
              <a:buNone/>
            </a:pPr>
            <a:endParaRPr lang="en-US" dirty="0"/>
          </a:p>
        </p:txBody>
      </p:sp>
    </p:spTree>
    <p:extLst>
      <p:ext uri="{BB962C8B-B14F-4D97-AF65-F5344CB8AC3E}">
        <p14:creationId xmlns:p14="http://schemas.microsoft.com/office/powerpoint/2010/main" val="2056586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People: Three Competencies of IS Professionals</a:t>
            </a:r>
            <a:endParaRPr lang="en-US" sz="3200" b="1" dirty="0">
              <a:solidFill>
                <a:srgbClr val="C00000"/>
              </a:solidFill>
            </a:endParaRPr>
          </a:p>
        </p:txBody>
      </p:sp>
      <p:sp>
        <p:nvSpPr>
          <p:cNvPr id="3" name="Content Placeholder 2"/>
          <p:cNvSpPr>
            <a:spLocks noGrp="1"/>
          </p:cNvSpPr>
          <p:nvPr>
            <p:ph idx="1"/>
          </p:nvPr>
        </p:nvSpPr>
        <p:spPr/>
        <p:txBody>
          <a:bodyPr/>
          <a:lstStyle/>
          <a:p>
            <a:pPr marL="228600" indent="-228600">
              <a:buNone/>
              <a:defRPr/>
            </a:pPr>
            <a:r>
              <a:rPr lang="en-US" b="1" dirty="0">
                <a:solidFill>
                  <a:srgbClr val="00B0F0"/>
                </a:solidFill>
              </a:rPr>
              <a:t>Business</a:t>
            </a:r>
            <a:endParaRPr lang="en-US" dirty="0">
              <a:solidFill>
                <a:srgbClr val="00B0F0"/>
              </a:solidFill>
            </a:endParaRPr>
          </a:p>
          <a:p>
            <a:pPr marL="228600" indent="-228600">
              <a:buFontTx/>
              <a:buChar char="•"/>
              <a:defRPr/>
            </a:pPr>
            <a:r>
              <a:rPr lang="en-US" dirty="0"/>
              <a:t>Understand the nature of  business including process, management, social, and communication domains </a:t>
            </a:r>
          </a:p>
          <a:p>
            <a:pPr marL="228600" indent="-228600">
              <a:buFontTx/>
              <a:buChar char="•"/>
              <a:defRPr/>
            </a:pPr>
            <a:r>
              <a:rPr lang="en-US" dirty="0"/>
              <a:t>Unique skills over those with only technical skills</a:t>
            </a:r>
          </a:p>
        </p:txBody>
      </p:sp>
    </p:spTree>
    <p:extLst>
      <p:ext uri="{BB962C8B-B14F-4D97-AF65-F5344CB8AC3E}">
        <p14:creationId xmlns:p14="http://schemas.microsoft.com/office/powerpoint/2010/main" val="4440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mn-lt"/>
              </a:rPr>
              <a:t>Moore’s Law</a:t>
            </a:r>
            <a:endParaRPr lang="en-US" b="1" dirty="0">
              <a:solidFill>
                <a:srgbClr val="C00000"/>
              </a:solidFill>
              <a:latin typeface="+mn-lt"/>
            </a:endParaRPr>
          </a:p>
        </p:txBody>
      </p:sp>
      <p:sp>
        <p:nvSpPr>
          <p:cNvPr id="3" name="Content Placeholder 2"/>
          <p:cNvSpPr>
            <a:spLocks noGrp="1"/>
          </p:cNvSpPr>
          <p:nvPr>
            <p:ph idx="1"/>
          </p:nvPr>
        </p:nvSpPr>
        <p:spPr/>
        <p:txBody>
          <a:bodyPr/>
          <a:lstStyle/>
          <a:p>
            <a:pPr marL="0" indent="0">
              <a:lnSpc>
                <a:spcPct val="150000"/>
              </a:lnSpc>
              <a:buNone/>
            </a:pPr>
            <a:r>
              <a:rPr lang="en-US" b="1" dirty="0" smtClean="0"/>
              <a:t>The observation that, over the history of computing hardware, the number of transistors in a dense integrated circuit has doubled approximately every two years.</a:t>
            </a:r>
            <a:endParaRPr lang="en-US" b="1" dirty="0"/>
          </a:p>
        </p:txBody>
      </p:sp>
    </p:spTree>
    <p:extLst>
      <p:ext uri="{BB962C8B-B14F-4D97-AF65-F5344CB8AC3E}">
        <p14:creationId xmlns:p14="http://schemas.microsoft.com/office/powerpoint/2010/main" val="1596655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People: Three Competencies of IS Professionals</a:t>
            </a:r>
            <a:endParaRPr lang="en-US" sz="3200" dirty="0">
              <a:solidFill>
                <a:srgbClr val="C00000"/>
              </a:solidFill>
            </a:endParaRPr>
          </a:p>
        </p:txBody>
      </p:sp>
      <p:sp>
        <p:nvSpPr>
          <p:cNvPr id="3" name="Content Placeholder 2"/>
          <p:cNvSpPr>
            <a:spLocks noGrp="1"/>
          </p:cNvSpPr>
          <p:nvPr>
            <p:ph idx="1"/>
          </p:nvPr>
        </p:nvSpPr>
        <p:spPr/>
        <p:txBody>
          <a:bodyPr/>
          <a:lstStyle/>
          <a:p>
            <a:pPr marL="228600" indent="-228600">
              <a:buNone/>
              <a:defRPr/>
            </a:pPr>
            <a:r>
              <a:rPr lang="en-US" b="1" dirty="0">
                <a:solidFill>
                  <a:srgbClr val="00B0F0"/>
                </a:solidFill>
              </a:rPr>
              <a:t>Systems</a:t>
            </a:r>
            <a:endParaRPr lang="en-US" dirty="0">
              <a:solidFill>
                <a:srgbClr val="00B0F0"/>
              </a:solidFill>
            </a:endParaRPr>
          </a:p>
          <a:p>
            <a:pPr marL="228600" indent="-228600">
              <a:buFontTx/>
              <a:buChar char="•"/>
              <a:defRPr/>
            </a:pPr>
            <a:r>
              <a:rPr lang="en-US" dirty="0"/>
              <a:t>Knowledge of approaches and methods, also possess critical thinking and problem solving skills necessary to build and integrate large information systems</a:t>
            </a:r>
          </a:p>
          <a:p>
            <a:pPr marL="228600" indent="-228600">
              <a:buFontTx/>
              <a:buChar char="•"/>
              <a:defRPr/>
            </a:pPr>
            <a:r>
              <a:rPr lang="en-US" dirty="0"/>
              <a:t>Unique skills over those with only technical or business skills</a:t>
            </a:r>
          </a:p>
          <a:p>
            <a:pPr>
              <a:buNone/>
            </a:pPr>
            <a:endParaRPr lang="en-US" dirty="0"/>
          </a:p>
        </p:txBody>
      </p:sp>
    </p:spTree>
    <p:extLst>
      <p:ext uri="{BB962C8B-B14F-4D97-AF65-F5344CB8AC3E}">
        <p14:creationId xmlns:p14="http://schemas.microsoft.com/office/powerpoint/2010/main" val="3416382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People: Three Competencies of IS Professionals</a:t>
            </a:r>
            <a:endParaRPr lang="en-US" sz="3200"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Careers in information systems require interpersonal, business, and technical skills and pay well.</a:t>
            </a:r>
          </a:p>
          <a:p>
            <a:endParaRPr lang="en-US" dirty="0"/>
          </a:p>
        </p:txBody>
      </p:sp>
    </p:spTree>
    <p:extLst>
      <p:ext uri="{BB962C8B-B14F-4D97-AF65-F5344CB8AC3E}">
        <p14:creationId xmlns:p14="http://schemas.microsoft.com/office/powerpoint/2010/main" val="2424731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solidFill>
              </a:rPr>
              <a:t>Management Support Systems (MSS)</a:t>
            </a:r>
            <a:endParaRPr lang="en-US" sz="3600" dirty="0">
              <a:solidFill>
                <a:schemeClr val="accent2"/>
              </a:solidFill>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r>
              <a:rPr lang="en-US" sz="2800" dirty="0" smtClean="0"/>
              <a:t>MSS provide information and support needed for effective decision making by manager.</a:t>
            </a:r>
          </a:p>
          <a:p>
            <a:pPr marL="0" indent="0">
              <a:buNone/>
            </a:pPr>
            <a:endParaRPr lang="en-US" sz="2800" dirty="0" smtClean="0"/>
          </a:p>
          <a:p>
            <a:pPr marL="0" indent="0">
              <a:buNone/>
            </a:pPr>
            <a:r>
              <a:rPr lang="en-US" sz="2800" dirty="0" smtClean="0"/>
              <a:t>The three main types are:</a:t>
            </a:r>
          </a:p>
          <a:p>
            <a:pPr marL="0" indent="0">
              <a:buNone/>
            </a:pPr>
            <a:r>
              <a:rPr lang="en-US" sz="2800" dirty="0"/>
              <a:t>	</a:t>
            </a:r>
            <a:r>
              <a:rPr lang="en-US" sz="2800" b="1" dirty="0" smtClean="0"/>
              <a:t>Management Information Systems</a:t>
            </a:r>
          </a:p>
          <a:p>
            <a:pPr marL="0" indent="0">
              <a:buNone/>
            </a:pPr>
            <a:r>
              <a:rPr lang="en-US" sz="2800" dirty="0" smtClean="0"/>
              <a:t>	</a:t>
            </a:r>
            <a:r>
              <a:rPr lang="en-US" sz="2800" b="1" dirty="0" smtClean="0"/>
              <a:t> Decision Support Systems</a:t>
            </a:r>
          </a:p>
          <a:p>
            <a:pPr marL="0" indent="0">
              <a:buNone/>
            </a:pPr>
            <a:r>
              <a:rPr lang="en-US" sz="2800" b="1" dirty="0"/>
              <a:t>	</a:t>
            </a:r>
            <a:r>
              <a:rPr lang="en-US" sz="2800" b="1" dirty="0" smtClean="0"/>
              <a:t> Executive Information Systems</a:t>
            </a:r>
            <a:endParaRPr lang="en-US" sz="2800" dirty="0"/>
          </a:p>
        </p:txBody>
      </p:sp>
    </p:spTree>
    <p:extLst>
      <p:ext uri="{BB962C8B-B14F-4D97-AF65-F5344CB8AC3E}">
        <p14:creationId xmlns:p14="http://schemas.microsoft.com/office/powerpoint/2010/main" val="20218401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MIS in Action</a:t>
            </a:r>
            <a:endParaRPr lang="en-US" dirty="0">
              <a:solidFill>
                <a:schemeClr val="accent2"/>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b="1" dirty="0" smtClean="0"/>
              <a:t>In 2005, Wal-Mart attained more than $285 billion in sales – nearly one-tenth of retail sales in the U.S. – in large part because of its </a:t>
            </a:r>
            <a:r>
              <a:rPr lang="en-US" b="1" dirty="0" err="1" smtClean="0"/>
              <a:t>RetailLink</a:t>
            </a:r>
            <a:r>
              <a:rPr lang="en-US" b="1" dirty="0" smtClean="0"/>
              <a:t> System, which digitally links its suppliers to every one of Wal-Mart’s 5,289 stores worldwide.  As soon as a customer purchases an item, the supplier monitoring the item knows to ship a replacement to the shelf.</a:t>
            </a:r>
          </a:p>
          <a:p>
            <a:endParaRPr lang="en-US" sz="2600" b="1" dirty="0" smtClean="0"/>
          </a:p>
          <a:p>
            <a:pPr marL="0" indent="0">
              <a:buNone/>
            </a:pPr>
            <a:endParaRPr lang="en-US" dirty="0"/>
          </a:p>
        </p:txBody>
      </p:sp>
    </p:spTree>
    <p:extLst>
      <p:ext uri="{BB962C8B-B14F-4D97-AF65-F5344CB8AC3E}">
        <p14:creationId xmlns:p14="http://schemas.microsoft.com/office/powerpoint/2010/main" val="19476263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MIS in Action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Every time a dress shirt is bought at a </a:t>
            </a:r>
            <a:r>
              <a:rPr lang="en-US" b="1" dirty="0" err="1"/>
              <a:t>JCPenny</a:t>
            </a:r>
            <a:r>
              <a:rPr lang="en-US" b="1" dirty="0"/>
              <a:t> store in the U.S., the record of the sale appears immediately on computers in Hong Kong at its supplier, TAL Apparel Ltd., a large contract manufacturer that produces one in eight dress shirts sold in the U.S. TAL decides how many replacement shirts to make, and in what styles, colors, and sizes, and then sends the shirts to each </a:t>
            </a:r>
            <a:r>
              <a:rPr lang="en-US" b="1" dirty="0" err="1"/>
              <a:t>JCPenny</a:t>
            </a:r>
            <a:r>
              <a:rPr lang="en-US" b="1" dirty="0"/>
              <a:t> store.   </a:t>
            </a:r>
            <a:r>
              <a:rPr lang="en-US" b="1" dirty="0" err="1"/>
              <a:t>JCPenny’s</a:t>
            </a:r>
            <a:r>
              <a:rPr lang="en-US" b="1" dirty="0"/>
              <a:t> shirt inventory is near zero, as is the cost of storing it.</a:t>
            </a:r>
          </a:p>
          <a:p>
            <a:endParaRPr lang="en-US" dirty="0"/>
          </a:p>
        </p:txBody>
      </p:sp>
    </p:spTree>
    <p:extLst>
      <p:ext uri="{BB962C8B-B14F-4D97-AF65-F5344CB8AC3E}">
        <p14:creationId xmlns:p14="http://schemas.microsoft.com/office/powerpoint/2010/main" val="35670584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Functional Perspectives of MIS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solidFill>
                  <a:srgbClr val="00B0F0"/>
                </a:solidFill>
              </a:rPr>
              <a:t>Financial MIS</a:t>
            </a:r>
          </a:p>
          <a:p>
            <a:pPr lvl="1"/>
            <a:r>
              <a:rPr lang="en-US" sz="3200" dirty="0" smtClean="0"/>
              <a:t>Will integrate information from multiple sources</a:t>
            </a:r>
          </a:p>
          <a:p>
            <a:pPr lvl="1"/>
            <a:r>
              <a:rPr lang="en-US" sz="3200" dirty="0" smtClean="0"/>
              <a:t>Functions</a:t>
            </a:r>
          </a:p>
          <a:p>
            <a:pPr lvl="2"/>
            <a:r>
              <a:rPr lang="en-US" sz="2800" dirty="0" smtClean="0"/>
              <a:t>Costing</a:t>
            </a:r>
          </a:p>
          <a:p>
            <a:pPr lvl="2"/>
            <a:r>
              <a:rPr lang="en-US" sz="2800" dirty="0" smtClean="0"/>
              <a:t>Auditing</a:t>
            </a:r>
          </a:p>
          <a:p>
            <a:pPr lvl="2"/>
            <a:r>
              <a:rPr lang="en-US" sz="2800" dirty="0" smtClean="0"/>
              <a:t>Funds management</a:t>
            </a:r>
          </a:p>
          <a:p>
            <a:endParaRPr lang="en-US" dirty="0"/>
          </a:p>
        </p:txBody>
      </p:sp>
    </p:spTree>
    <p:extLst>
      <p:ext uri="{BB962C8B-B14F-4D97-AF65-F5344CB8AC3E}">
        <p14:creationId xmlns:p14="http://schemas.microsoft.com/office/powerpoint/2010/main" val="2448326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Functional Perspectives of MIS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solidFill>
                  <a:srgbClr val="00B0F0"/>
                </a:solidFill>
              </a:rPr>
              <a:t>Manufacturing</a:t>
            </a:r>
          </a:p>
          <a:p>
            <a:pPr lvl="1"/>
            <a:r>
              <a:rPr lang="en-US" sz="3200" dirty="0" smtClean="0"/>
              <a:t>Design and Engineering</a:t>
            </a:r>
          </a:p>
          <a:p>
            <a:pPr lvl="1"/>
            <a:r>
              <a:rPr lang="en-US" sz="3200" dirty="0" smtClean="0"/>
              <a:t>Master Production Scheduling</a:t>
            </a:r>
          </a:p>
          <a:p>
            <a:pPr lvl="1"/>
            <a:r>
              <a:rPr lang="en-US" sz="3200" dirty="0" smtClean="0"/>
              <a:t>Inventory Control</a:t>
            </a:r>
          </a:p>
          <a:p>
            <a:pPr lvl="1"/>
            <a:r>
              <a:rPr lang="en-US" sz="3200" dirty="0" smtClean="0"/>
              <a:t>Materials Planning</a:t>
            </a:r>
          </a:p>
          <a:p>
            <a:pPr lvl="1"/>
            <a:r>
              <a:rPr lang="en-US" sz="3200" dirty="0" smtClean="0"/>
              <a:t>Manufacturing and Process Control</a:t>
            </a:r>
          </a:p>
          <a:p>
            <a:pPr lvl="1"/>
            <a:r>
              <a:rPr lang="en-US" sz="3200" dirty="0" smtClean="0"/>
              <a:t>Quality Control</a:t>
            </a:r>
          </a:p>
          <a:p>
            <a:endParaRPr lang="en-US" dirty="0"/>
          </a:p>
        </p:txBody>
      </p:sp>
    </p:spTree>
    <p:extLst>
      <p:ext uri="{BB962C8B-B14F-4D97-AF65-F5344CB8AC3E}">
        <p14:creationId xmlns:p14="http://schemas.microsoft.com/office/powerpoint/2010/main" val="567863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Functional Perspectives of MIS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solidFill>
                  <a:srgbClr val="00B0F0"/>
                </a:solidFill>
              </a:rPr>
              <a:t>Marketing</a:t>
            </a:r>
          </a:p>
          <a:p>
            <a:pPr lvl="1"/>
            <a:r>
              <a:rPr lang="en-US" sz="3200" dirty="0" smtClean="0"/>
              <a:t>Market research</a:t>
            </a:r>
          </a:p>
          <a:p>
            <a:pPr lvl="2"/>
            <a:r>
              <a:rPr lang="en-US" sz="2800" dirty="0" smtClean="0"/>
              <a:t>Web-based market research</a:t>
            </a:r>
          </a:p>
          <a:p>
            <a:pPr lvl="1"/>
            <a:r>
              <a:rPr lang="en-US" sz="3200" dirty="0" smtClean="0"/>
              <a:t>Pricing</a:t>
            </a:r>
          </a:p>
          <a:p>
            <a:pPr marL="0" indent="0">
              <a:buNone/>
            </a:pPr>
            <a:endParaRPr lang="en-US" dirty="0"/>
          </a:p>
        </p:txBody>
      </p:sp>
    </p:spTree>
    <p:extLst>
      <p:ext uri="{BB962C8B-B14F-4D97-AF65-F5344CB8AC3E}">
        <p14:creationId xmlns:p14="http://schemas.microsoft.com/office/powerpoint/2010/main" val="19264908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Functional Perspectives of MIS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solidFill>
                  <a:srgbClr val="00B0F0"/>
                </a:solidFill>
              </a:rPr>
              <a:t>Transportation and Logistics</a:t>
            </a:r>
          </a:p>
          <a:p>
            <a:pPr lvl="1"/>
            <a:r>
              <a:rPr lang="en-US" sz="3200" dirty="0" smtClean="0"/>
              <a:t>Route and schedule optimization</a:t>
            </a:r>
          </a:p>
          <a:p>
            <a:pPr lvl="1"/>
            <a:endParaRPr lang="en-US" sz="3200" dirty="0" smtClean="0"/>
          </a:p>
          <a:p>
            <a:r>
              <a:rPr lang="en-US" dirty="0">
                <a:solidFill>
                  <a:srgbClr val="00B0F0"/>
                </a:solidFill>
              </a:rPr>
              <a:t>Human </a:t>
            </a:r>
            <a:r>
              <a:rPr lang="en-US" dirty="0" smtClean="0">
                <a:solidFill>
                  <a:srgbClr val="00B0F0"/>
                </a:solidFill>
              </a:rPr>
              <a:t>Resources</a:t>
            </a:r>
          </a:p>
          <a:p>
            <a:pPr marL="0" indent="0">
              <a:buNone/>
            </a:pPr>
            <a:endParaRPr lang="en-US" dirty="0"/>
          </a:p>
          <a:p>
            <a:r>
              <a:rPr lang="en-US" dirty="0">
                <a:solidFill>
                  <a:srgbClr val="00B0F0"/>
                </a:solidFill>
              </a:rPr>
              <a:t>Accounting</a:t>
            </a:r>
          </a:p>
          <a:p>
            <a:pPr marL="0" indent="0">
              <a:buNone/>
            </a:pPr>
            <a:endParaRPr lang="en-US" dirty="0"/>
          </a:p>
        </p:txBody>
      </p:sp>
    </p:spTree>
    <p:extLst>
      <p:ext uri="{BB962C8B-B14F-4D97-AF65-F5344CB8AC3E}">
        <p14:creationId xmlns:p14="http://schemas.microsoft.com/office/powerpoint/2010/main" val="13838637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Functional Perspectives of MIS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Executive Information Systems</a:t>
            </a:r>
          </a:p>
          <a:p>
            <a:pPr marL="0" indent="0">
              <a:buNone/>
            </a:pPr>
            <a:r>
              <a:rPr lang="en-US" dirty="0" smtClean="0"/>
              <a:t>	High </a:t>
            </a:r>
            <a:r>
              <a:rPr lang="en-US" dirty="0"/>
              <a:t>level with drill down</a:t>
            </a:r>
          </a:p>
          <a:p>
            <a:pPr marL="0" indent="0">
              <a:buNone/>
            </a:pPr>
            <a:r>
              <a:rPr lang="en-US" dirty="0" smtClean="0"/>
              <a:t>	Key </a:t>
            </a:r>
            <a:r>
              <a:rPr lang="en-US" dirty="0"/>
              <a:t>business and industry data</a:t>
            </a:r>
          </a:p>
          <a:p>
            <a:r>
              <a:rPr lang="en-US" dirty="0"/>
              <a:t>Structured and unstructured information</a:t>
            </a:r>
          </a:p>
          <a:p>
            <a:pPr lvl="1"/>
            <a:r>
              <a:rPr lang="en-US" sz="3200" dirty="0" smtClean="0"/>
              <a:t>Structured:  MTD orders</a:t>
            </a:r>
          </a:p>
          <a:p>
            <a:pPr lvl="1"/>
            <a:r>
              <a:rPr lang="en-US" sz="3200" dirty="0" smtClean="0"/>
              <a:t>Unstructured: Industry newsfeed</a:t>
            </a:r>
          </a:p>
          <a:p>
            <a:r>
              <a:rPr lang="en-US" dirty="0"/>
              <a:t>Graphical</a:t>
            </a:r>
          </a:p>
          <a:p>
            <a:endParaRPr lang="en-US" dirty="0"/>
          </a:p>
        </p:txBody>
      </p:sp>
    </p:spTree>
    <p:extLst>
      <p:ext uri="{BB962C8B-B14F-4D97-AF65-F5344CB8AC3E}">
        <p14:creationId xmlns:p14="http://schemas.microsoft.com/office/powerpoint/2010/main" val="136611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711390"/>
          </a:xfrm>
        </p:spPr>
        <p:txBody>
          <a:bodyPr>
            <a:normAutofit fontScale="90000"/>
          </a:bodyPr>
          <a:lstStyle/>
          <a:p>
            <a:r>
              <a:rPr lang="en-US" b="1" dirty="0">
                <a:solidFill>
                  <a:srgbClr val="C00000"/>
                </a:solidFill>
                <a:latin typeface="+mn-lt"/>
              </a:rPr>
              <a:t>Moore’s Law</a:t>
            </a:r>
            <a:endParaRPr lang="en-US" dirty="0">
              <a:latin typeface="+mn-lt"/>
            </a:endParaRPr>
          </a:p>
        </p:txBody>
      </p:sp>
      <p:sp>
        <p:nvSpPr>
          <p:cNvPr id="3" name="Content Placeholder 2"/>
          <p:cNvSpPr>
            <a:spLocks noGrp="1"/>
          </p:cNvSpPr>
          <p:nvPr>
            <p:ph idx="1"/>
          </p:nvPr>
        </p:nvSpPr>
        <p:spPr>
          <a:xfrm>
            <a:off x="628650" y="1842485"/>
            <a:ext cx="7886700" cy="3647488"/>
          </a:xfrm>
        </p:spPr>
        <p:txBody>
          <a:bodyPr>
            <a:normAutofit/>
          </a:bodyPr>
          <a:lstStyle/>
          <a:p>
            <a:pPr marL="0" indent="0">
              <a:buNone/>
            </a:pPr>
            <a:r>
              <a:rPr lang="en-US" sz="2400" dirty="0"/>
              <a:t>The observation is named after Gordon E. Moore, the co-founder of Intel and Fairchild Semiconductor, whose 1965 paper described a doubling every year in the number of components per integrated circuit, and projected this rate of growth would continue for at least another decade.</a:t>
            </a:r>
          </a:p>
          <a:p>
            <a:pPr marL="0" indent="0">
              <a:buNone/>
            </a:pPr>
            <a:endParaRPr lang="en-US" sz="2400" dirty="0"/>
          </a:p>
          <a:p>
            <a:pPr marL="0" indent="0">
              <a:buNone/>
            </a:pPr>
            <a:r>
              <a:rPr lang="en-US" sz="2400" dirty="0"/>
              <a:t>In 1975, looking forward to the next decade, he revised the forecast to doubling every two years.</a:t>
            </a:r>
          </a:p>
        </p:txBody>
      </p:sp>
    </p:spTree>
    <p:extLst>
      <p:ext uri="{BB962C8B-B14F-4D97-AF65-F5344CB8AC3E}">
        <p14:creationId xmlns:p14="http://schemas.microsoft.com/office/powerpoint/2010/main" val="1299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Ethical and Societal Issues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b="1" dirty="0" smtClean="0">
                <a:solidFill>
                  <a:srgbClr val="0070C0"/>
                </a:solidFill>
              </a:rPr>
              <a:t>Consumer Privacy</a:t>
            </a:r>
          </a:p>
          <a:p>
            <a:pPr lvl="1"/>
            <a:r>
              <a:rPr lang="en-US" sz="2400" dirty="0" smtClean="0"/>
              <a:t>Organizations collect (and sometimes sell) huge amounts of data on individuals.</a:t>
            </a:r>
            <a:endParaRPr lang="en-US" dirty="0" smtClean="0"/>
          </a:p>
          <a:p>
            <a:r>
              <a:rPr lang="en-US" sz="2800" b="1" dirty="0" smtClean="0">
                <a:solidFill>
                  <a:srgbClr val="0070C0"/>
                </a:solidFill>
              </a:rPr>
              <a:t>Employee Privacy</a:t>
            </a:r>
            <a:endParaRPr lang="en-US" b="1" dirty="0" smtClean="0">
              <a:solidFill>
                <a:srgbClr val="0070C0"/>
              </a:solidFill>
            </a:endParaRPr>
          </a:p>
          <a:p>
            <a:pPr lvl="1"/>
            <a:r>
              <a:rPr lang="en-US" sz="2400" dirty="0" smtClean="0"/>
              <a:t>IT supports remote monitoring of employees, violating privacy and creating stress.</a:t>
            </a:r>
          </a:p>
          <a:p>
            <a:pPr>
              <a:lnSpc>
                <a:spcPct val="90000"/>
              </a:lnSpc>
            </a:pPr>
            <a:r>
              <a:rPr lang="en-US" sz="2800" b="1" dirty="0" smtClean="0">
                <a:solidFill>
                  <a:srgbClr val="0070C0"/>
                </a:solidFill>
              </a:rPr>
              <a:t>Freedom of Speech</a:t>
            </a:r>
          </a:p>
          <a:p>
            <a:pPr lvl="1">
              <a:lnSpc>
                <a:spcPct val="90000"/>
              </a:lnSpc>
            </a:pPr>
            <a:r>
              <a:rPr lang="en-US" sz="2400" dirty="0" smtClean="0"/>
              <a:t>IT increases opportunities for pornography, hate speech, intellectual property crime, an d other intrusions; prevention may abridge free speech.  </a:t>
            </a:r>
          </a:p>
          <a:p>
            <a:pPr marL="0" indent="0">
              <a:buNone/>
            </a:pPr>
            <a:endParaRPr lang="en-US" dirty="0"/>
          </a:p>
        </p:txBody>
      </p:sp>
    </p:spTree>
    <p:extLst>
      <p:ext uri="{BB962C8B-B14F-4D97-AF65-F5344CB8AC3E}">
        <p14:creationId xmlns:p14="http://schemas.microsoft.com/office/powerpoint/2010/main" val="40888399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Ethical and Societal Issues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nSpc>
                <a:spcPct val="90000"/>
              </a:lnSpc>
            </a:pPr>
            <a:r>
              <a:rPr lang="en-US" sz="2800" b="1" dirty="0" smtClean="0">
                <a:solidFill>
                  <a:srgbClr val="0070C0"/>
                </a:solidFill>
              </a:rPr>
              <a:t>IT  Professionalism</a:t>
            </a:r>
          </a:p>
          <a:p>
            <a:pPr lvl="1">
              <a:lnSpc>
                <a:spcPct val="90000"/>
              </a:lnSpc>
            </a:pPr>
            <a:r>
              <a:rPr lang="en-US" sz="2400" dirty="0" smtClean="0"/>
              <a:t>No mandatory or enforced code of ethics for IT professionals--unlike other professions.  </a:t>
            </a:r>
          </a:p>
          <a:p>
            <a:pPr lvl="1">
              <a:lnSpc>
                <a:spcPct val="90000"/>
              </a:lnSpc>
            </a:pPr>
            <a:endParaRPr lang="en-US" sz="1800" dirty="0" smtClean="0"/>
          </a:p>
          <a:p>
            <a:pPr>
              <a:lnSpc>
                <a:spcPct val="90000"/>
              </a:lnSpc>
            </a:pPr>
            <a:r>
              <a:rPr lang="en-US" sz="2800" b="1" dirty="0" smtClean="0">
                <a:solidFill>
                  <a:srgbClr val="0070C0"/>
                </a:solidFill>
              </a:rPr>
              <a:t>Social Inequality</a:t>
            </a:r>
          </a:p>
          <a:p>
            <a:pPr lvl="1">
              <a:lnSpc>
                <a:spcPct val="90000"/>
              </a:lnSpc>
            </a:pPr>
            <a:r>
              <a:rPr lang="en-US" sz="2400" dirty="0" smtClean="0"/>
              <a:t>Less than 20% of the world’s population have ever used a PC; less than 3% have Internet access.  </a:t>
            </a:r>
          </a:p>
          <a:p>
            <a:pPr marL="0" indent="0">
              <a:buNone/>
            </a:pPr>
            <a:endParaRPr lang="en-US" dirty="0"/>
          </a:p>
        </p:txBody>
      </p:sp>
    </p:spTree>
    <p:extLst>
      <p:ext uri="{BB962C8B-B14F-4D97-AF65-F5344CB8AC3E}">
        <p14:creationId xmlns:p14="http://schemas.microsoft.com/office/powerpoint/2010/main" val="11426494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effectLst>
                  <a:outerShdw blurRad="38100" dist="38100" dir="2700000" algn="tl">
                    <a:srgbClr val="000000">
                      <a:alpha val="43137"/>
                    </a:srgbClr>
                  </a:outerShdw>
                </a:effectLst>
              </a:rPr>
              <a:t>What is </a:t>
            </a:r>
            <a:r>
              <a:rPr lang="en-US" b="1" dirty="0" smtClean="0">
                <a:solidFill>
                  <a:schemeClr val="accent2"/>
                </a:solidFill>
                <a:effectLst>
                  <a:outerShdw blurRad="38100" dist="38100" dir="2700000" algn="tl">
                    <a:srgbClr val="000000">
                      <a:alpha val="43137"/>
                    </a:srgbClr>
                  </a:outerShdw>
                </a:effectLst>
              </a:rPr>
              <a:t>Computer Security</a:t>
            </a:r>
            <a:r>
              <a:rPr lang="en-US" b="1" dirty="0">
                <a:solidFill>
                  <a:schemeClr val="accent2"/>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lstStyle/>
          <a:p>
            <a:pPr marL="228600" indent="-228600">
              <a:lnSpc>
                <a:spcPct val="95000"/>
              </a:lnSpc>
            </a:pPr>
            <a:r>
              <a:rPr lang="en-US" sz="2800" dirty="0" smtClean="0"/>
              <a:t>General </a:t>
            </a:r>
            <a:r>
              <a:rPr lang="en-US" sz="2800" dirty="0"/>
              <a:t>definition:  computer security involves providing appropriate levels of assurance of</a:t>
            </a:r>
          </a:p>
          <a:p>
            <a:pPr marL="685800" lvl="1" indent="-228600">
              <a:lnSpc>
                <a:spcPct val="95000"/>
              </a:lnSpc>
              <a:buSzPct val="100000"/>
              <a:buFontTx/>
              <a:buChar char="–"/>
            </a:pPr>
            <a:r>
              <a:rPr lang="en-US" sz="2200" b="1" i="1" dirty="0"/>
              <a:t>Availability</a:t>
            </a:r>
            <a:r>
              <a:rPr lang="en-US" sz="2200" dirty="0"/>
              <a:t> of computing services and data/information stored in computing systems </a:t>
            </a:r>
          </a:p>
          <a:p>
            <a:pPr marL="685800" lvl="1" indent="-228600">
              <a:lnSpc>
                <a:spcPct val="95000"/>
              </a:lnSpc>
              <a:buSzPct val="100000"/>
              <a:buFontTx/>
              <a:buChar char="–"/>
            </a:pPr>
            <a:r>
              <a:rPr lang="en-US" sz="2200" b="1" i="1" dirty="0"/>
              <a:t>Confidentiality</a:t>
            </a:r>
            <a:r>
              <a:rPr lang="en-US" sz="2200" b="1" dirty="0"/>
              <a:t> </a:t>
            </a:r>
            <a:r>
              <a:rPr lang="en-US" sz="2200" dirty="0"/>
              <a:t>of data/information stored in computing systems </a:t>
            </a:r>
          </a:p>
          <a:p>
            <a:pPr marL="685800" lvl="1" indent="-228600">
              <a:lnSpc>
                <a:spcPct val="95000"/>
              </a:lnSpc>
              <a:buSzPct val="100000"/>
              <a:buFontTx/>
              <a:buChar char="–"/>
            </a:pPr>
            <a:r>
              <a:rPr lang="en-US" sz="2200" b="1" i="1" dirty="0"/>
              <a:t>Integrity</a:t>
            </a:r>
            <a:r>
              <a:rPr lang="en-US" sz="2200" dirty="0"/>
              <a:t> of computing systems and data/information stored therein </a:t>
            </a:r>
          </a:p>
          <a:p>
            <a:pPr marL="685800" lvl="1" indent="-228600">
              <a:lnSpc>
                <a:spcPct val="95000"/>
              </a:lnSpc>
              <a:buSzPct val="100000"/>
              <a:buFontTx/>
              <a:buChar char="–"/>
            </a:pPr>
            <a:r>
              <a:rPr lang="en-US" sz="2200" b="1" i="1" dirty="0"/>
              <a:t>Auditability</a:t>
            </a:r>
            <a:r>
              <a:rPr lang="en-US" sz="2200" dirty="0"/>
              <a:t> of usage of computing systems and access to data/information stored therein</a:t>
            </a:r>
          </a:p>
          <a:p>
            <a:pPr marL="685800" lvl="1" indent="-228600">
              <a:lnSpc>
                <a:spcPct val="95000"/>
              </a:lnSpc>
              <a:buSzPct val="100000"/>
              <a:buFontTx/>
              <a:buChar char="–"/>
            </a:pPr>
            <a:r>
              <a:rPr lang="en-US" sz="2200" b="1" i="1" dirty="0"/>
              <a:t>Non-</a:t>
            </a:r>
            <a:r>
              <a:rPr lang="en-US" sz="2200" b="1" i="1" dirty="0" err="1"/>
              <a:t>repudiability</a:t>
            </a:r>
            <a:r>
              <a:rPr lang="en-US" sz="2200" dirty="0"/>
              <a:t> of transactions initiated by individuals and organizations</a:t>
            </a:r>
          </a:p>
          <a:p>
            <a:endParaRPr lang="en-US" dirty="0"/>
          </a:p>
        </p:txBody>
      </p:sp>
    </p:spTree>
    <p:extLst>
      <p:ext uri="{BB962C8B-B14F-4D97-AF65-F5344CB8AC3E}">
        <p14:creationId xmlns:p14="http://schemas.microsoft.com/office/powerpoint/2010/main" val="1127075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Not Just An IT Problem</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eaLnBrk="0" hangingPunct="0"/>
            <a:r>
              <a:rPr lang="en-US" dirty="0"/>
              <a:t>Everyone who uses a computer needs </a:t>
            </a:r>
            <a:r>
              <a:rPr lang="en-US" dirty="0" smtClean="0"/>
              <a:t>to </a:t>
            </a:r>
            <a:r>
              <a:rPr lang="en-US" dirty="0"/>
              <a:t>understand how to keep his or her computer and data secure</a:t>
            </a:r>
            <a:r>
              <a:rPr lang="en-US" dirty="0" smtClean="0"/>
              <a:t>.</a:t>
            </a:r>
          </a:p>
          <a:p>
            <a:pPr eaLnBrk="0" hangingPunct="0"/>
            <a:endParaRPr lang="en-US" dirty="0"/>
          </a:p>
          <a:p>
            <a:pPr marL="571500" indent="-571500">
              <a:lnSpc>
                <a:spcPct val="110000"/>
              </a:lnSpc>
              <a:spcAft>
                <a:spcPct val="30000"/>
              </a:spcAft>
              <a:buFontTx/>
              <a:buChar char="•"/>
            </a:pPr>
            <a:r>
              <a:rPr lang="en-US" i="1" dirty="0">
                <a:solidFill>
                  <a:schemeClr val="tx2"/>
                </a:solidFill>
                <a:latin typeface="Arial Narrow" pitchFamily="34" charset="0"/>
              </a:rPr>
              <a:t>10% of security safeguards are technical</a:t>
            </a:r>
          </a:p>
          <a:p>
            <a:pPr marL="571500" indent="-571500">
              <a:lnSpc>
                <a:spcPct val="110000"/>
              </a:lnSpc>
              <a:buFontTx/>
              <a:buChar char="•"/>
            </a:pPr>
            <a:r>
              <a:rPr lang="en-US" i="1" dirty="0">
                <a:solidFill>
                  <a:schemeClr val="tx2"/>
                </a:solidFill>
                <a:latin typeface="Arial Narrow" pitchFamily="34" charset="0"/>
              </a:rPr>
              <a:t>90% of security safeguards rely on us – the user - to adhere to good computing practices</a:t>
            </a:r>
          </a:p>
          <a:p>
            <a:pPr eaLnBrk="0" hangingPunct="0"/>
            <a:endParaRPr lang="en-US" dirty="0"/>
          </a:p>
          <a:p>
            <a:endParaRPr lang="en-US" dirty="0"/>
          </a:p>
        </p:txBody>
      </p:sp>
    </p:spTree>
    <p:extLst>
      <p:ext uri="{BB962C8B-B14F-4D97-AF65-F5344CB8AC3E}">
        <p14:creationId xmlns:p14="http://schemas.microsoft.com/office/powerpoint/2010/main" val="5968426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Devices include:</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nSpc>
                <a:spcPct val="110000"/>
              </a:lnSpc>
              <a:spcAft>
                <a:spcPct val="50000"/>
              </a:spcAft>
              <a:buFontTx/>
              <a:buNone/>
            </a:pPr>
            <a:r>
              <a:rPr lang="en-US" dirty="0"/>
              <a:t>Desktop computers		Confidential data</a:t>
            </a:r>
          </a:p>
          <a:p>
            <a:pPr marL="0" indent="0">
              <a:lnSpc>
                <a:spcPct val="110000"/>
              </a:lnSpc>
              <a:spcAft>
                <a:spcPct val="50000"/>
              </a:spcAft>
              <a:buFontTx/>
              <a:buNone/>
            </a:pPr>
            <a:r>
              <a:rPr lang="en-US" dirty="0"/>
              <a:t>Laptop computers		Restricted data</a:t>
            </a:r>
          </a:p>
          <a:p>
            <a:pPr marL="0" indent="0">
              <a:lnSpc>
                <a:spcPct val="110000"/>
              </a:lnSpc>
              <a:spcAft>
                <a:spcPct val="50000"/>
              </a:spcAft>
              <a:buFontTx/>
              <a:buNone/>
            </a:pPr>
            <a:r>
              <a:rPr lang="en-US" dirty="0"/>
              <a:t>Servers			</a:t>
            </a:r>
            <a:r>
              <a:rPr lang="en-US" dirty="0" smtClean="0"/>
              <a:t>	Personal </a:t>
            </a:r>
            <a:r>
              <a:rPr lang="en-US" dirty="0"/>
              <a:t>information</a:t>
            </a:r>
          </a:p>
          <a:p>
            <a:pPr marL="0" indent="0">
              <a:lnSpc>
                <a:spcPct val="110000"/>
              </a:lnSpc>
              <a:spcAft>
                <a:spcPct val="50000"/>
              </a:spcAft>
              <a:buFontTx/>
              <a:buNone/>
            </a:pPr>
            <a:r>
              <a:rPr lang="en-US" dirty="0"/>
              <a:t>Blackberries			Archives</a:t>
            </a:r>
          </a:p>
          <a:p>
            <a:pPr marL="0" indent="0">
              <a:lnSpc>
                <a:spcPct val="110000"/>
              </a:lnSpc>
              <a:spcAft>
                <a:spcPct val="50000"/>
              </a:spcAft>
              <a:buFontTx/>
              <a:buNone/>
            </a:pPr>
            <a:r>
              <a:rPr lang="en-US" dirty="0"/>
              <a:t>Flash drives			Databases</a:t>
            </a:r>
          </a:p>
          <a:p>
            <a:endParaRPr lang="en-US" dirty="0"/>
          </a:p>
        </p:txBody>
      </p:sp>
    </p:spTree>
    <p:extLst>
      <p:ext uri="{BB962C8B-B14F-4D97-AF65-F5344CB8AC3E}">
        <p14:creationId xmlns:p14="http://schemas.microsoft.com/office/powerpoint/2010/main" val="1099293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effectLst>
                  <a:outerShdw blurRad="38100" dist="38100" dir="2700000" algn="tl">
                    <a:srgbClr val="000000">
                      <a:alpha val="43137"/>
                    </a:srgbClr>
                  </a:outerShdw>
                </a:effectLst>
              </a:rPr>
              <a:t>Major </a:t>
            </a:r>
            <a:r>
              <a:rPr lang="en-US" b="1" dirty="0" smtClean="0">
                <a:solidFill>
                  <a:schemeClr val="accent2"/>
                </a:solidFill>
                <a:effectLst>
                  <a:outerShdw blurRad="38100" dist="38100" dir="2700000" algn="tl">
                    <a:srgbClr val="000000">
                      <a:alpha val="43137"/>
                    </a:srgbClr>
                  </a:outerShdw>
                </a:effectLst>
              </a:rPr>
              <a:t>Solutions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8200"/>
          </a:xfrm>
        </p:spPr>
        <p:txBody>
          <a:bodyPr>
            <a:normAutofit lnSpcReduction="10000"/>
          </a:bodyPr>
          <a:lstStyle/>
          <a:p>
            <a:pPr>
              <a:lnSpc>
                <a:spcPct val="90000"/>
              </a:lnSpc>
              <a:spcBef>
                <a:spcPct val="15000"/>
              </a:spcBef>
            </a:pPr>
            <a:r>
              <a:rPr lang="en-US" sz="2800" dirty="0">
                <a:solidFill>
                  <a:srgbClr val="00B0F0"/>
                </a:solidFill>
                <a:cs typeface="Times New Roman" pitchFamily="18" charset="0"/>
              </a:rPr>
              <a:t>Authentication</a:t>
            </a:r>
            <a:r>
              <a:rPr lang="en-US" sz="2800" dirty="0">
                <a:cs typeface="Times New Roman" pitchFamily="18" charset="0"/>
              </a:rPr>
              <a:t>--proving the identity of a person or system</a:t>
            </a:r>
          </a:p>
          <a:p>
            <a:pPr>
              <a:lnSpc>
                <a:spcPct val="90000"/>
              </a:lnSpc>
              <a:spcBef>
                <a:spcPct val="15000"/>
              </a:spcBef>
            </a:pPr>
            <a:r>
              <a:rPr lang="en-US" sz="2800" dirty="0">
                <a:solidFill>
                  <a:srgbClr val="00B0F0"/>
                </a:solidFill>
                <a:cs typeface="Times New Roman" pitchFamily="18" charset="0"/>
              </a:rPr>
              <a:t>Access control</a:t>
            </a:r>
            <a:r>
              <a:rPr lang="en-US" sz="2800" dirty="0">
                <a:cs typeface="Times New Roman" pitchFamily="18" charset="0"/>
              </a:rPr>
              <a:t>--limiting who and what can gain access to </a:t>
            </a:r>
          </a:p>
          <a:p>
            <a:pPr lvl="1">
              <a:lnSpc>
                <a:spcPct val="90000"/>
              </a:lnSpc>
              <a:spcBef>
                <a:spcPct val="15000"/>
              </a:spcBef>
            </a:pPr>
            <a:r>
              <a:rPr lang="en-US" sz="2200" b="1" dirty="0">
                <a:cs typeface="Times New Roman" pitchFamily="18" charset="0"/>
              </a:rPr>
              <a:t>Systems and their components</a:t>
            </a:r>
          </a:p>
          <a:p>
            <a:pPr lvl="1">
              <a:lnSpc>
                <a:spcPct val="90000"/>
              </a:lnSpc>
              <a:spcBef>
                <a:spcPct val="15000"/>
              </a:spcBef>
            </a:pPr>
            <a:r>
              <a:rPr lang="en-US" sz="2200" b="1" dirty="0">
                <a:cs typeface="Times New Roman" pitchFamily="18" charset="0"/>
              </a:rPr>
              <a:t>Network devices</a:t>
            </a:r>
          </a:p>
          <a:p>
            <a:pPr lvl="1">
              <a:lnSpc>
                <a:spcPct val="90000"/>
              </a:lnSpc>
              <a:spcBef>
                <a:spcPct val="15000"/>
              </a:spcBef>
            </a:pPr>
            <a:r>
              <a:rPr lang="en-US" sz="2200" b="1" dirty="0">
                <a:cs typeface="Times New Roman" pitchFamily="18" charset="0"/>
              </a:rPr>
              <a:t>Applications</a:t>
            </a:r>
          </a:p>
          <a:p>
            <a:pPr lvl="1">
              <a:lnSpc>
                <a:spcPct val="90000"/>
              </a:lnSpc>
              <a:spcBef>
                <a:spcPct val="15000"/>
              </a:spcBef>
            </a:pPr>
            <a:r>
              <a:rPr lang="en-US" sz="2200" b="1" dirty="0">
                <a:cs typeface="Times New Roman" pitchFamily="18" charset="0"/>
              </a:rPr>
              <a:t>Data</a:t>
            </a:r>
          </a:p>
          <a:p>
            <a:pPr>
              <a:lnSpc>
                <a:spcPct val="90000"/>
              </a:lnSpc>
              <a:spcBef>
                <a:spcPct val="15000"/>
              </a:spcBef>
            </a:pPr>
            <a:r>
              <a:rPr lang="en-US" sz="2800" dirty="0">
                <a:solidFill>
                  <a:srgbClr val="00B0F0"/>
                </a:solidFill>
                <a:cs typeface="Times New Roman" pitchFamily="18" charset="0"/>
              </a:rPr>
              <a:t>Encryption</a:t>
            </a:r>
            <a:r>
              <a:rPr lang="en-US" sz="2800" dirty="0">
                <a:cs typeface="Times New Roman" pitchFamily="18" charset="0"/>
              </a:rPr>
              <a:t>-- </a:t>
            </a:r>
            <a:r>
              <a:rPr lang="en-US" sz="2800" dirty="0"/>
              <a:t>transforming data in a manner such that they cannot be meaningfully read because they are garbled </a:t>
            </a:r>
            <a:endParaRPr lang="en-US" sz="2800" dirty="0">
              <a:cs typeface="Times New Roman" pitchFamily="18" charset="0"/>
            </a:endParaRPr>
          </a:p>
          <a:p>
            <a:pPr>
              <a:lnSpc>
                <a:spcPct val="90000"/>
              </a:lnSpc>
              <a:spcBef>
                <a:spcPct val="15000"/>
              </a:spcBef>
            </a:pPr>
            <a:r>
              <a:rPr lang="en-US" sz="2800" dirty="0">
                <a:solidFill>
                  <a:srgbClr val="00B0F0"/>
                </a:solidFill>
                <a:cs typeface="Times New Roman" pitchFamily="18" charset="0"/>
              </a:rPr>
              <a:t>Auditing and monitoring</a:t>
            </a:r>
          </a:p>
          <a:p>
            <a:endParaRPr lang="en-US" dirty="0"/>
          </a:p>
        </p:txBody>
      </p:sp>
    </p:spTree>
    <p:extLst>
      <p:ext uri="{BB962C8B-B14F-4D97-AF65-F5344CB8AC3E}">
        <p14:creationId xmlns:p14="http://schemas.microsoft.com/office/powerpoint/2010/main" val="4978890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What is Computer Security?</a:t>
            </a:r>
            <a:endParaRPr lang="en-US" dirty="0">
              <a:solidFill>
                <a:srgbClr val="C00000"/>
              </a:solidFill>
            </a:endParaRPr>
          </a:p>
        </p:txBody>
      </p:sp>
      <p:sp>
        <p:nvSpPr>
          <p:cNvPr id="3" name="Content Placeholder 2"/>
          <p:cNvSpPr>
            <a:spLocks noGrp="1"/>
          </p:cNvSpPr>
          <p:nvPr>
            <p:ph idx="1"/>
          </p:nvPr>
        </p:nvSpPr>
        <p:spPr/>
        <p:txBody>
          <a:bodyPr/>
          <a:lstStyle/>
          <a:p>
            <a:pPr marL="228600" indent="-228600">
              <a:lnSpc>
                <a:spcPct val="95000"/>
              </a:lnSpc>
              <a:buNone/>
            </a:pPr>
            <a:r>
              <a:rPr lang="en-US" sz="2800" dirty="0" smtClean="0"/>
              <a:t>Computer security involves providing appropriate levels of assurance of</a:t>
            </a:r>
          </a:p>
          <a:p>
            <a:pPr marL="685800" lvl="1" indent="-228600">
              <a:lnSpc>
                <a:spcPct val="95000"/>
              </a:lnSpc>
              <a:buSzPct val="100000"/>
              <a:buFontTx/>
              <a:buChar char="–"/>
            </a:pPr>
            <a:r>
              <a:rPr lang="en-US" sz="2200" b="1" i="1" dirty="0" smtClean="0"/>
              <a:t>Availability</a:t>
            </a:r>
            <a:r>
              <a:rPr lang="en-US" sz="2200" dirty="0" smtClean="0"/>
              <a:t> of computing services and data/information stored in computing systems </a:t>
            </a:r>
          </a:p>
          <a:p>
            <a:pPr marL="685800" lvl="1" indent="-228600">
              <a:lnSpc>
                <a:spcPct val="95000"/>
              </a:lnSpc>
              <a:buSzPct val="100000"/>
              <a:buFontTx/>
              <a:buChar char="–"/>
            </a:pPr>
            <a:r>
              <a:rPr lang="en-US" sz="2200" b="1" i="1" dirty="0" smtClean="0"/>
              <a:t>Confidentiality</a:t>
            </a:r>
            <a:r>
              <a:rPr lang="en-US" sz="2200" b="1" dirty="0" smtClean="0"/>
              <a:t> </a:t>
            </a:r>
            <a:r>
              <a:rPr lang="en-US" sz="2200" dirty="0" smtClean="0"/>
              <a:t>of data/information stored in computing systems </a:t>
            </a:r>
          </a:p>
          <a:p>
            <a:pPr marL="685800" lvl="1" indent="-228600">
              <a:lnSpc>
                <a:spcPct val="95000"/>
              </a:lnSpc>
              <a:buSzPct val="100000"/>
              <a:buFontTx/>
              <a:buChar char="–"/>
            </a:pPr>
            <a:r>
              <a:rPr lang="en-US" sz="2200" b="1" i="1" dirty="0" smtClean="0"/>
              <a:t>Integrity</a:t>
            </a:r>
            <a:r>
              <a:rPr lang="en-US" sz="2200" dirty="0" smtClean="0"/>
              <a:t> of computing systems and data/information stored therein </a:t>
            </a:r>
          </a:p>
          <a:p>
            <a:pPr marL="685800" lvl="1" indent="-228600">
              <a:lnSpc>
                <a:spcPct val="95000"/>
              </a:lnSpc>
              <a:buSzPct val="100000"/>
              <a:buFontTx/>
              <a:buChar char="–"/>
            </a:pPr>
            <a:r>
              <a:rPr lang="en-US" sz="2200" b="1" i="1" dirty="0" err="1" smtClean="0"/>
              <a:t>Auditability</a:t>
            </a:r>
            <a:r>
              <a:rPr lang="en-US" sz="2200" dirty="0" smtClean="0"/>
              <a:t> of usage of computing systems and access to data/information stored therein</a:t>
            </a:r>
          </a:p>
          <a:p>
            <a:pPr marL="685800" lvl="1" indent="-228600">
              <a:lnSpc>
                <a:spcPct val="95000"/>
              </a:lnSpc>
              <a:buSzPct val="100000"/>
              <a:buFontTx/>
              <a:buChar char="–"/>
            </a:pPr>
            <a:r>
              <a:rPr lang="en-US" sz="2200" b="1" i="1" dirty="0" smtClean="0"/>
              <a:t>Non-</a:t>
            </a:r>
            <a:r>
              <a:rPr lang="en-US" sz="2200" b="1" i="1" dirty="0" err="1" smtClean="0"/>
              <a:t>repudiability</a:t>
            </a:r>
            <a:r>
              <a:rPr lang="en-US" sz="2200" dirty="0" smtClean="0"/>
              <a:t> of transactions initiated by individuals and organizations</a:t>
            </a:r>
          </a:p>
          <a:p>
            <a:endParaRPr lang="en-US" dirty="0"/>
          </a:p>
        </p:txBody>
      </p:sp>
    </p:spTree>
    <p:extLst>
      <p:ext uri="{BB962C8B-B14F-4D97-AF65-F5344CB8AC3E}">
        <p14:creationId xmlns:p14="http://schemas.microsoft.com/office/powerpoint/2010/main" val="1087578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solidFill>
                  <a:srgbClr val="C00000"/>
                </a:solidFill>
              </a:rPr>
              <a:t>Security Threat: Viruses</a:t>
            </a:r>
            <a:endParaRPr lang="en-US" sz="4000" b="1" dirty="0">
              <a:solidFill>
                <a:srgbClr val="C00000"/>
              </a:solidFill>
            </a:endParaRPr>
          </a:p>
        </p:txBody>
      </p:sp>
      <p:sp>
        <p:nvSpPr>
          <p:cNvPr id="3" name="Content Placeholder 2"/>
          <p:cNvSpPr>
            <a:spLocks noGrp="1"/>
          </p:cNvSpPr>
          <p:nvPr>
            <p:ph idx="1"/>
          </p:nvPr>
        </p:nvSpPr>
        <p:spPr>
          <a:xfrm>
            <a:off x="457200" y="1295400"/>
            <a:ext cx="8382000" cy="5257800"/>
          </a:xfrm>
        </p:spPr>
        <p:txBody>
          <a:bodyPr>
            <a:normAutofit fontScale="92500" lnSpcReduction="10000"/>
          </a:bodyPr>
          <a:lstStyle/>
          <a:p>
            <a:pPr marL="290513" indent="-290513">
              <a:lnSpc>
                <a:spcPct val="90000"/>
              </a:lnSpc>
              <a:spcAft>
                <a:spcPct val="15000"/>
              </a:spcAft>
              <a:buFontTx/>
              <a:buChar char="•"/>
              <a:tabLst>
                <a:tab pos="290513" algn="l"/>
              </a:tabLst>
            </a:pPr>
            <a:r>
              <a:rPr lang="en-US" dirty="0" smtClean="0"/>
              <a:t>A piece of programming code inserted into other programming to cause some unexpected and for the victim, usually undesirable event.</a:t>
            </a:r>
          </a:p>
          <a:p>
            <a:pPr marL="290513" indent="-290513">
              <a:lnSpc>
                <a:spcPct val="90000"/>
              </a:lnSpc>
              <a:spcAft>
                <a:spcPct val="15000"/>
              </a:spcAft>
              <a:buFontTx/>
              <a:buChar char="•"/>
              <a:tabLst>
                <a:tab pos="290513" algn="l"/>
              </a:tabLst>
            </a:pPr>
            <a:r>
              <a:rPr lang="en-US" dirty="0" smtClean="0"/>
              <a:t>Programs that can attack a computer and/or a network and delete information, disable software, use up all system resources, etc. </a:t>
            </a:r>
          </a:p>
          <a:p>
            <a:pPr marL="0" indent="0">
              <a:lnSpc>
                <a:spcPct val="90000"/>
              </a:lnSpc>
              <a:spcAft>
                <a:spcPct val="15000"/>
              </a:spcAft>
              <a:buNone/>
              <a:tabLst>
                <a:tab pos="290513" algn="l"/>
              </a:tabLst>
            </a:pPr>
            <a:r>
              <a:rPr lang="en-US" sz="3600" b="1" dirty="0" smtClean="0"/>
              <a:t>Prevention Steps</a:t>
            </a:r>
            <a:r>
              <a:rPr lang="en-US" sz="3600" dirty="0" smtClean="0"/>
              <a:t>: </a:t>
            </a:r>
          </a:p>
          <a:p>
            <a:pPr marL="290513" indent="-290513">
              <a:lnSpc>
                <a:spcPct val="90000"/>
              </a:lnSpc>
              <a:spcAft>
                <a:spcPct val="15000"/>
              </a:spcAft>
              <a:buFontTx/>
              <a:buChar char="•"/>
              <a:tabLst>
                <a:tab pos="290513" algn="l"/>
              </a:tabLst>
            </a:pPr>
            <a:r>
              <a:rPr lang="en-US" dirty="0" smtClean="0"/>
              <a:t>Install </a:t>
            </a:r>
            <a:r>
              <a:rPr lang="en-US" dirty="0" err="1" smtClean="0"/>
              <a:t>AntiVirus</a:t>
            </a:r>
            <a:r>
              <a:rPr lang="en-US" dirty="0" smtClean="0"/>
              <a:t> software</a:t>
            </a:r>
          </a:p>
          <a:p>
            <a:pPr marL="290513" indent="-290513">
              <a:lnSpc>
                <a:spcPct val="90000"/>
              </a:lnSpc>
              <a:spcAft>
                <a:spcPct val="15000"/>
              </a:spcAft>
              <a:buFontTx/>
              <a:buChar char="•"/>
              <a:tabLst>
                <a:tab pos="290513" algn="l"/>
              </a:tabLst>
            </a:pPr>
            <a:r>
              <a:rPr lang="en-US" dirty="0" smtClean="0"/>
              <a:t>No Disk Sharing</a:t>
            </a:r>
          </a:p>
          <a:p>
            <a:pPr marL="290513" indent="-290513">
              <a:lnSpc>
                <a:spcPct val="90000"/>
              </a:lnSpc>
              <a:spcAft>
                <a:spcPct val="15000"/>
              </a:spcAft>
              <a:buFontTx/>
              <a:buChar char="•"/>
              <a:tabLst>
                <a:tab pos="290513" algn="l"/>
              </a:tabLst>
            </a:pPr>
            <a:r>
              <a:rPr lang="en-US" dirty="0" smtClean="0"/>
              <a:t>Delete Suspicious Email Messages</a:t>
            </a:r>
          </a:p>
          <a:p>
            <a:pPr marL="290513" indent="-290513">
              <a:lnSpc>
                <a:spcPct val="90000"/>
              </a:lnSpc>
              <a:spcAft>
                <a:spcPct val="15000"/>
              </a:spcAft>
              <a:buFontTx/>
              <a:buChar char="•"/>
              <a:tabLst>
                <a:tab pos="290513" algn="l"/>
              </a:tabLst>
            </a:pPr>
            <a:r>
              <a:rPr lang="en-US" dirty="0" smtClean="0"/>
              <a:t>Report Viruses</a:t>
            </a:r>
          </a:p>
          <a:p>
            <a:endParaRPr lang="en-US" dirty="0"/>
          </a:p>
        </p:txBody>
      </p:sp>
    </p:spTree>
    <p:extLst>
      <p:ext uri="{BB962C8B-B14F-4D97-AF65-F5344CB8AC3E}">
        <p14:creationId xmlns:p14="http://schemas.microsoft.com/office/powerpoint/2010/main" val="918809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C00000"/>
                </a:solidFill>
              </a:rPr>
              <a:t>Security Threat: Cookies</a:t>
            </a:r>
            <a:endParaRPr lang="en-US" b="1" dirty="0">
              <a:solidFill>
                <a:srgbClr val="C00000"/>
              </a:solidFill>
            </a:endParaRPr>
          </a:p>
        </p:txBody>
      </p:sp>
      <p:sp>
        <p:nvSpPr>
          <p:cNvPr id="3" name="Content Placeholder 2"/>
          <p:cNvSpPr>
            <a:spLocks noGrp="1"/>
          </p:cNvSpPr>
          <p:nvPr>
            <p:ph idx="1"/>
          </p:nvPr>
        </p:nvSpPr>
        <p:spPr>
          <a:xfrm>
            <a:off x="457200" y="1143000"/>
            <a:ext cx="8229600" cy="4983163"/>
          </a:xfrm>
        </p:spPr>
        <p:txBody>
          <a:bodyPr/>
          <a:lstStyle/>
          <a:p>
            <a:pPr>
              <a:lnSpc>
                <a:spcPct val="90000"/>
              </a:lnSpc>
              <a:spcAft>
                <a:spcPct val="10000"/>
              </a:spcAft>
              <a:buNone/>
            </a:pPr>
            <a:r>
              <a:rPr lang="en-US" dirty="0" smtClean="0"/>
              <a:t>A </a:t>
            </a:r>
            <a:r>
              <a:rPr lang="en-US" b="1" dirty="0" smtClean="0"/>
              <a:t>message</a:t>
            </a:r>
            <a:r>
              <a:rPr lang="en-US" dirty="0" smtClean="0"/>
              <a:t> passed to a Web browser from a Web server. Used by legitimate programs to store </a:t>
            </a:r>
            <a:r>
              <a:rPr lang="en-US" b="1" dirty="0" smtClean="0"/>
              <a:t>state</a:t>
            </a:r>
            <a:r>
              <a:rPr lang="en-US" dirty="0" smtClean="0"/>
              <a:t> and </a:t>
            </a:r>
            <a:r>
              <a:rPr lang="en-US" b="1" dirty="0" smtClean="0"/>
              <a:t>user</a:t>
            </a:r>
            <a:r>
              <a:rPr lang="en-US" dirty="0" smtClean="0"/>
              <a:t> information (such as registration data or user preferences)</a:t>
            </a:r>
          </a:p>
          <a:p>
            <a:pPr>
              <a:lnSpc>
                <a:spcPct val="90000"/>
              </a:lnSpc>
              <a:spcAft>
                <a:spcPct val="10000"/>
              </a:spcAft>
            </a:pPr>
            <a:endParaRPr lang="en-US" dirty="0" smtClean="0"/>
          </a:p>
          <a:p>
            <a:pPr>
              <a:lnSpc>
                <a:spcPct val="90000"/>
              </a:lnSpc>
              <a:spcAft>
                <a:spcPct val="10000"/>
              </a:spcAft>
              <a:buFontTx/>
              <a:buChar char="•"/>
            </a:pPr>
            <a:r>
              <a:rPr lang="en-US" dirty="0" smtClean="0"/>
              <a:t> </a:t>
            </a:r>
            <a:r>
              <a:rPr lang="en-US" b="1" dirty="0" smtClean="0"/>
              <a:t>Problems</a:t>
            </a:r>
            <a:r>
              <a:rPr lang="en-US" dirty="0" smtClean="0"/>
              <a:t>: can be used to track user activities</a:t>
            </a:r>
          </a:p>
          <a:p>
            <a:pPr>
              <a:lnSpc>
                <a:spcPct val="90000"/>
              </a:lnSpc>
              <a:spcAft>
                <a:spcPct val="10000"/>
              </a:spcAft>
              <a:buFontTx/>
              <a:buChar char="•"/>
            </a:pPr>
            <a:r>
              <a:rPr lang="en-US" dirty="0" smtClean="0"/>
              <a:t> </a:t>
            </a:r>
            <a:r>
              <a:rPr lang="en-US" b="1" dirty="0" smtClean="0"/>
              <a:t>Prevention</a:t>
            </a:r>
            <a:r>
              <a:rPr lang="en-US" dirty="0" smtClean="0"/>
              <a:t>: browser settings, firewalls  </a:t>
            </a:r>
          </a:p>
          <a:p>
            <a:endParaRPr lang="en-US" dirty="0"/>
          </a:p>
        </p:txBody>
      </p:sp>
    </p:spTree>
    <p:extLst>
      <p:ext uri="{BB962C8B-B14F-4D97-AF65-F5344CB8AC3E}">
        <p14:creationId xmlns:p14="http://schemas.microsoft.com/office/powerpoint/2010/main" val="1711958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C00000"/>
                </a:solidFill>
              </a:rPr>
              <a:t>Security Threat: Spyware</a:t>
            </a:r>
            <a:endParaRPr lang="en-US" b="1" dirty="0">
              <a:solidFill>
                <a:srgbClr val="C00000"/>
              </a:solidFill>
            </a:endParaRPr>
          </a:p>
        </p:txBody>
      </p:sp>
      <p:sp>
        <p:nvSpPr>
          <p:cNvPr id="3" name="Content Placeholder 2"/>
          <p:cNvSpPr>
            <a:spLocks noGrp="1"/>
          </p:cNvSpPr>
          <p:nvPr>
            <p:ph idx="1"/>
          </p:nvPr>
        </p:nvSpPr>
        <p:spPr/>
        <p:txBody>
          <a:bodyPr/>
          <a:lstStyle/>
          <a:p>
            <a:pPr>
              <a:lnSpc>
                <a:spcPct val="85000"/>
              </a:lnSpc>
              <a:buNone/>
              <a:tabLst>
                <a:tab pos="174625" algn="l"/>
              </a:tabLst>
            </a:pPr>
            <a:r>
              <a:rPr lang="en-US" dirty="0" smtClean="0"/>
              <a:t>Any software that </a:t>
            </a:r>
            <a:r>
              <a:rPr lang="en-US" b="1" dirty="0" smtClean="0"/>
              <a:t>covertly</a:t>
            </a:r>
            <a:r>
              <a:rPr lang="en-US" dirty="0" smtClean="0"/>
              <a:t> gathers information about a user through an Internet connection without the users knowledge</a:t>
            </a:r>
          </a:p>
          <a:p>
            <a:pPr>
              <a:lnSpc>
                <a:spcPct val="85000"/>
              </a:lnSpc>
              <a:tabLst>
                <a:tab pos="174625" algn="l"/>
              </a:tabLst>
            </a:pPr>
            <a:endParaRPr lang="en-US" dirty="0" smtClean="0"/>
          </a:p>
          <a:p>
            <a:pPr>
              <a:lnSpc>
                <a:spcPct val="85000"/>
              </a:lnSpc>
              <a:buFontTx/>
              <a:buChar char="•"/>
              <a:tabLst>
                <a:tab pos="174625" algn="l"/>
              </a:tabLst>
            </a:pPr>
            <a:r>
              <a:rPr lang="en-US" b="1" dirty="0" smtClean="0"/>
              <a:t> Problems</a:t>
            </a:r>
            <a:r>
              <a:rPr lang="en-US" dirty="0" smtClean="0"/>
              <a:t>: uses memory resources, uses bandwidth, and can cause system instability</a:t>
            </a:r>
          </a:p>
          <a:p>
            <a:pPr>
              <a:lnSpc>
                <a:spcPct val="85000"/>
              </a:lnSpc>
              <a:buFontTx/>
              <a:buChar char="•"/>
              <a:tabLst>
                <a:tab pos="174625" algn="l"/>
              </a:tabLst>
            </a:pPr>
            <a:r>
              <a:rPr lang="en-US" b="1" dirty="0" smtClean="0"/>
              <a:t> Prevention</a:t>
            </a:r>
            <a:r>
              <a:rPr lang="en-US" dirty="0" smtClean="0"/>
              <a:t>: Firewalls and anti-Spyware software </a:t>
            </a:r>
          </a:p>
          <a:p>
            <a:endParaRPr lang="en-US" b="1" dirty="0"/>
          </a:p>
        </p:txBody>
      </p:sp>
    </p:spTree>
    <p:extLst>
      <p:ext uri="{BB962C8B-B14F-4D97-AF65-F5344CB8AC3E}">
        <p14:creationId xmlns:p14="http://schemas.microsoft.com/office/powerpoint/2010/main" val="163173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885255"/>
          </a:xfrm>
        </p:spPr>
        <p:txBody>
          <a:bodyPr>
            <a:normAutofit fontScale="90000"/>
          </a:bodyPr>
          <a:lstStyle/>
          <a:p>
            <a:r>
              <a:rPr lang="en-US" b="1" dirty="0" smtClean="0">
                <a:solidFill>
                  <a:srgbClr val="C00000"/>
                </a:solidFill>
                <a:latin typeface="+mn-lt"/>
              </a:rPr>
              <a:t>An IBM Model 350 Disk File being delivered. Yes, that’s ONE hard disk drive unit.</a:t>
            </a:r>
            <a:endParaRPr lang="en-US" b="1" dirty="0">
              <a:solidFill>
                <a:srgbClr val="C00000"/>
              </a:solidFill>
              <a:latin typeface="+mn-lt"/>
            </a:endParaRPr>
          </a:p>
        </p:txBody>
      </p:sp>
      <p:pic>
        <p:nvPicPr>
          <p:cNvPr id="1026" name="Picture 2" descr="IBM 350 Disk Fi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2667000"/>
            <a:ext cx="2781903" cy="369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63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Not Just An IT Problem</a:t>
            </a:r>
            <a:endParaRPr lang="en-US" dirty="0">
              <a:solidFill>
                <a:srgbClr val="C00000"/>
              </a:solidFill>
            </a:endParaRPr>
          </a:p>
        </p:txBody>
      </p:sp>
      <p:sp>
        <p:nvSpPr>
          <p:cNvPr id="3" name="Content Placeholder 2"/>
          <p:cNvSpPr>
            <a:spLocks noGrp="1"/>
          </p:cNvSpPr>
          <p:nvPr>
            <p:ph idx="1"/>
          </p:nvPr>
        </p:nvSpPr>
        <p:spPr/>
        <p:txBody>
          <a:bodyPr/>
          <a:lstStyle/>
          <a:p>
            <a:pPr marL="0" indent="0" eaLnBrk="0" hangingPunct="0">
              <a:buNone/>
            </a:pPr>
            <a:r>
              <a:rPr lang="en-US" dirty="0" smtClean="0"/>
              <a:t>Everyone who uses a computer needs to understand how to keep his or her computer and data secure.</a:t>
            </a:r>
          </a:p>
          <a:p>
            <a:pPr eaLnBrk="0" hangingPunct="0"/>
            <a:endParaRPr lang="en-US" dirty="0" smtClean="0"/>
          </a:p>
          <a:p>
            <a:pPr marL="571500" indent="-571500">
              <a:lnSpc>
                <a:spcPct val="110000"/>
              </a:lnSpc>
              <a:spcAft>
                <a:spcPct val="30000"/>
              </a:spcAft>
              <a:buFontTx/>
              <a:buChar char="•"/>
            </a:pPr>
            <a:r>
              <a:rPr lang="en-US" i="1" dirty="0" smtClean="0">
                <a:solidFill>
                  <a:schemeClr val="tx2"/>
                </a:solidFill>
                <a:latin typeface="Arial Narrow" pitchFamily="34" charset="0"/>
              </a:rPr>
              <a:t>10% of security safeguards are technical</a:t>
            </a:r>
          </a:p>
          <a:p>
            <a:pPr marL="571500" indent="-571500">
              <a:lnSpc>
                <a:spcPct val="110000"/>
              </a:lnSpc>
              <a:buFontTx/>
              <a:buChar char="•"/>
            </a:pPr>
            <a:r>
              <a:rPr lang="en-US" i="1" dirty="0" smtClean="0">
                <a:solidFill>
                  <a:schemeClr val="tx2"/>
                </a:solidFill>
                <a:latin typeface="Arial Narrow" pitchFamily="34" charset="0"/>
              </a:rPr>
              <a:t>90% of security safeguards rely on us – the user - to adhere to good computing practices</a:t>
            </a:r>
          </a:p>
          <a:p>
            <a:endParaRPr lang="en-US" dirty="0"/>
          </a:p>
        </p:txBody>
      </p:sp>
    </p:spTree>
    <p:extLst>
      <p:ext uri="{BB962C8B-B14F-4D97-AF65-F5344CB8AC3E}">
        <p14:creationId xmlns:p14="http://schemas.microsoft.com/office/powerpoint/2010/main" val="2758599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C00000"/>
                </a:solidFill>
              </a:rPr>
              <a:t>Major Solutions</a:t>
            </a:r>
            <a:endParaRPr lang="en-US" dirty="0">
              <a:solidFill>
                <a:srgbClr val="C00000"/>
              </a:solidFill>
            </a:endParaRPr>
          </a:p>
        </p:txBody>
      </p:sp>
      <p:sp>
        <p:nvSpPr>
          <p:cNvPr id="3" name="Content Placeholder 2"/>
          <p:cNvSpPr>
            <a:spLocks noGrp="1"/>
          </p:cNvSpPr>
          <p:nvPr>
            <p:ph idx="1"/>
          </p:nvPr>
        </p:nvSpPr>
        <p:spPr>
          <a:xfrm>
            <a:off x="457200" y="1143000"/>
            <a:ext cx="8229600" cy="5334000"/>
          </a:xfrm>
        </p:spPr>
        <p:txBody>
          <a:bodyPr>
            <a:normAutofit/>
          </a:bodyPr>
          <a:lstStyle/>
          <a:p>
            <a:pPr>
              <a:lnSpc>
                <a:spcPct val="90000"/>
              </a:lnSpc>
              <a:spcBef>
                <a:spcPct val="15000"/>
              </a:spcBef>
            </a:pPr>
            <a:r>
              <a:rPr lang="en-US" sz="2800" i="1" dirty="0" smtClean="0">
                <a:solidFill>
                  <a:srgbClr val="00B0F0"/>
                </a:solidFill>
                <a:cs typeface="Times New Roman" pitchFamily="18" charset="0"/>
              </a:rPr>
              <a:t>Authentication</a:t>
            </a:r>
            <a:r>
              <a:rPr lang="en-US" sz="2800" i="1" dirty="0" smtClean="0">
                <a:cs typeface="Times New Roman" pitchFamily="18" charset="0"/>
              </a:rPr>
              <a:t>-</a:t>
            </a:r>
            <a:r>
              <a:rPr lang="en-US" sz="2800" dirty="0" smtClean="0">
                <a:cs typeface="Times New Roman" pitchFamily="18" charset="0"/>
              </a:rPr>
              <a:t>-proving the identity of a person or system</a:t>
            </a:r>
          </a:p>
          <a:p>
            <a:pPr>
              <a:lnSpc>
                <a:spcPct val="90000"/>
              </a:lnSpc>
              <a:spcBef>
                <a:spcPct val="15000"/>
              </a:spcBef>
            </a:pPr>
            <a:r>
              <a:rPr lang="en-US" sz="2800" i="1" dirty="0" smtClean="0">
                <a:solidFill>
                  <a:srgbClr val="00B0F0"/>
                </a:solidFill>
                <a:cs typeface="Times New Roman" pitchFamily="18" charset="0"/>
              </a:rPr>
              <a:t>Access control</a:t>
            </a:r>
            <a:r>
              <a:rPr lang="en-US" sz="2800" dirty="0" smtClean="0">
                <a:cs typeface="Times New Roman" pitchFamily="18" charset="0"/>
              </a:rPr>
              <a:t>--limiting who and what can gain access to </a:t>
            </a:r>
          </a:p>
          <a:p>
            <a:pPr lvl="1">
              <a:lnSpc>
                <a:spcPct val="90000"/>
              </a:lnSpc>
              <a:spcBef>
                <a:spcPct val="15000"/>
              </a:spcBef>
            </a:pPr>
            <a:r>
              <a:rPr lang="en-US" sz="2200" b="1" dirty="0" smtClean="0">
                <a:cs typeface="Times New Roman" pitchFamily="18" charset="0"/>
              </a:rPr>
              <a:t>Systems and their components</a:t>
            </a:r>
          </a:p>
          <a:p>
            <a:pPr lvl="1">
              <a:lnSpc>
                <a:spcPct val="90000"/>
              </a:lnSpc>
              <a:spcBef>
                <a:spcPct val="15000"/>
              </a:spcBef>
            </a:pPr>
            <a:r>
              <a:rPr lang="en-US" sz="2200" b="1" dirty="0" smtClean="0">
                <a:cs typeface="Times New Roman" pitchFamily="18" charset="0"/>
              </a:rPr>
              <a:t>Network devices</a:t>
            </a:r>
          </a:p>
          <a:p>
            <a:pPr lvl="1">
              <a:lnSpc>
                <a:spcPct val="90000"/>
              </a:lnSpc>
              <a:spcBef>
                <a:spcPct val="15000"/>
              </a:spcBef>
            </a:pPr>
            <a:r>
              <a:rPr lang="en-US" sz="2200" b="1" dirty="0" smtClean="0">
                <a:cs typeface="Times New Roman" pitchFamily="18" charset="0"/>
              </a:rPr>
              <a:t>Applications</a:t>
            </a:r>
          </a:p>
          <a:p>
            <a:pPr lvl="1">
              <a:lnSpc>
                <a:spcPct val="90000"/>
              </a:lnSpc>
              <a:spcBef>
                <a:spcPct val="15000"/>
              </a:spcBef>
            </a:pPr>
            <a:r>
              <a:rPr lang="en-US" sz="2200" b="1" dirty="0" smtClean="0">
                <a:cs typeface="Times New Roman" pitchFamily="18" charset="0"/>
              </a:rPr>
              <a:t>Data</a:t>
            </a:r>
          </a:p>
          <a:p>
            <a:pPr>
              <a:lnSpc>
                <a:spcPct val="90000"/>
              </a:lnSpc>
              <a:spcBef>
                <a:spcPct val="15000"/>
              </a:spcBef>
            </a:pPr>
            <a:r>
              <a:rPr lang="en-US" sz="2800" i="1" dirty="0" smtClean="0">
                <a:solidFill>
                  <a:srgbClr val="00B0F0"/>
                </a:solidFill>
                <a:cs typeface="Times New Roman" pitchFamily="18" charset="0"/>
              </a:rPr>
              <a:t>Encryption</a:t>
            </a:r>
            <a:r>
              <a:rPr lang="en-US" sz="2800" dirty="0" smtClean="0">
                <a:cs typeface="Times New Roman" pitchFamily="18" charset="0"/>
              </a:rPr>
              <a:t>-- </a:t>
            </a:r>
            <a:r>
              <a:rPr lang="en-US" sz="2800" dirty="0" smtClean="0"/>
              <a:t>transforming data in a manner such that they cannot be meaningfully read because they are garbled </a:t>
            </a:r>
            <a:endParaRPr lang="en-US" sz="2800" dirty="0" smtClean="0">
              <a:cs typeface="Times New Roman" pitchFamily="18" charset="0"/>
            </a:endParaRPr>
          </a:p>
          <a:p>
            <a:pPr>
              <a:lnSpc>
                <a:spcPct val="90000"/>
              </a:lnSpc>
              <a:spcBef>
                <a:spcPct val="15000"/>
              </a:spcBef>
            </a:pPr>
            <a:r>
              <a:rPr lang="en-US" sz="2800" i="1" dirty="0" smtClean="0">
                <a:solidFill>
                  <a:srgbClr val="00B0F0"/>
                </a:solidFill>
                <a:cs typeface="Times New Roman" pitchFamily="18" charset="0"/>
              </a:rPr>
              <a:t>Auditing and monitoring</a:t>
            </a:r>
          </a:p>
          <a:p>
            <a:endParaRPr lang="en-US" dirty="0"/>
          </a:p>
        </p:txBody>
      </p:sp>
    </p:spTree>
    <p:extLst>
      <p:ext uri="{BB962C8B-B14F-4D97-AF65-F5344CB8AC3E}">
        <p14:creationId xmlns:p14="http://schemas.microsoft.com/office/powerpoint/2010/main" val="884963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C00000"/>
                </a:solidFill>
              </a:rPr>
              <a:t>Ethical and Societal Issues</a:t>
            </a:r>
            <a:endParaRPr lang="en-US" dirty="0">
              <a:solidFill>
                <a:srgbClr val="C00000"/>
              </a:solidFill>
            </a:endParaRPr>
          </a:p>
        </p:txBody>
      </p:sp>
      <p:sp>
        <p:nvSpPr>
          <p:cNvPr id="3" name="Content Placeholder 2"/>
          <p:cNvSpPr>
            <a:spLocks noGrp="1"/>
          </p:cNvSpPr>
          <p:nvPr>
            <p:ph idx="1"/>
          </p:nvPr>
        </p:nvSpPr>
        <p:spPr>
          <a:xfrm>
            <a:off x="457200" y="1295400"/>
            <a:ext cx="8229600" cy="4830763"/>
          </a:xfrm>
        </p:spPr>
        <p:txBody>
          <a:bodyPr/>
          <a:lstStyle/>
          <a:p>
            <a:r>
              <a:rPr lang="en-US" sz="2800" b="1" dirty="0" smtClean="0"/>
              <a:t>Consumer Privacy</a:t>
            </a:r>
          </a:p>
          <a:p>
            <a:pPr lvl="1"/>
            <a:r>
              <a:rPr lang="en-US" sz="2400" dirty="0" smtClean="0"/>
              <a:t>Organizations collect (and sometimes sell) huge amounts of data on individuals.</a:t>
            </a:r>
            <a:endParaRPr lang="en-US" dirty="0" smtClean="0"/>
          </a:p>
          <a:p>
            <a:r>
              <a:rPr lang="en-US" sz="2800" b="1" dirty="0" smtClean="0"/>
              <a:t>Employee Privacy</a:t>
            </a:r>
            <a:endParaRPr lang="en-US" b="1" dirty="0" smtClean="0"/>
          </a:p>
          <a:p>
            <a:pPr lvl="1"/>
            <a:r>
              <a:rPr lang="en-US" sz="2400" dirty="0" smtClean="0"/>
              <a:t>IT supports remote monitoring of employees, violating privacy and creating stress.</a:t>
            </a:r>
          </a:p>
          <a:p>
            <a:pPr>
              <a:lnSpc>
                <a:spcPct val="90000"/>
              </a:lnSpc>
            </a:pPr>
            <a:r>
              <a:rPr lang="en-US" sz="2800" b="1" dirty="0" smtClean="0"/>
              <a:t>Freedom of Speech</a:t>
            </a:r>
          </a:p>
          <a:p>
            <a:pPr lvl="1">
              <a:lnSpc>
                <a:spcPct val="90000"/>
              </a:lnSpc>
            </a:pPr>
            <a:r>
              <a:rPr lang="en-US" sz="2400" dirty="0" smtClean="0"/>
              <a:t>IT increases opportunities for pornography, hate speech, intellectual property crime, an d other intrusions; prevention may abridge free speech.  </a:t>
            </a:r>
          </a:p>
          <a:p>
            <a:endParaRPr lang="en-US" dirty="0"/>
          </a:p>
        </p:txBody>
      </p:sp>
    </p:spTree>
    <p:extLst>
      <p:ext uri="{BB962C8B-B14F-4D97-AF65-F5344CB8AC3E}">
        <p14:creationId xmlns:p14="http://schemas.microsoft.com/office/powerpoint/2010/main" val="2362546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Ethical and Societal Issues</a:t>
            </a:r>
            <a:endParaRPr lang="en-US" dirty="0">
              <a:solidFill>
                <a:srgbClr val="C00000"/>
              </a:solidFill>
            </a:endParaRPr>
          </a:p>
        </p:txBody>
      </p:sp>
      <p:sp>
        <p:nvSpPr>
          <p:cNvPr id="3" name="Content Placeholder 2"/>
          <p:cNvSpPr>
            <a:spLocks noGrp="1"/>
          </p:cNvSpPr>
          <p:nvPr>
            <p:ph idx="1"/>
          </p:nvPr>
        </p:nvSpPr>
        <p:spPr/>
        <p:txBody>
          <a:bodyPr/>
          <a:lstStyle/>
          <a:p>
            <a:pPr>
              <a:lnSpc>
                <a:spcPct val="90000"/>
              </a:lnSpc>
            </a:pPr>
            <a:r>
              <a:rPr lang="en-US" sz="2800" b="1" dirty="0" smtClean="0"/>
              <a:t>IT  Professionalism</a:t>
            </a:r>
          </a:p>
          <a:p>
            <a:pPr lvl="1">
              <a:lnSpc>
                <a:spcPct val="90000"/>
              </a:lnSpc>
            </a:pPr>
            <a:r>
              <a:rPr lang="en-US" sz="2400" dirty="0" smtClean="0"/>
              <a:t>No mandatory or enforced code of ethics for IT professionals--unlike other professions.  </a:t>
            </a:r>
          </a:p>
          <a:p>
            <a:pPr lvl="1">
              <a:lnSpc>
                <a:spcPct val="90000"/>
              </a:lnSpc>
            </a:pPr>
            <a:endParaRPr lang="en-US" sz="1800" dirty="0" smtClean="0"/>
          </a:p>
          <a:p>
            <a:pPr>
              <a:lnSpc>
                <a:spcPct val="90000"/>
              </a:lnSpc>
            </a:pPr>
            <a:r>
              <a:rPr lang="en-US" sz="2800" b="1" dirty="0" smtClean="0"/>
              <a:t>Social Inequality</a:t>
            </a:r>
          </a:p>
          <a:p>
            <a:pPr lvl="1">
              <a:lnSpc>
                <a:spcPct val="90000"/>
              </a:lnSpc>
            </a:pPr>
            <a:r>
              <a:rPr lang="en-US" sz="2400" dirty="0" smtClean="0"/>
              <a:t>Less than 20% of the world’s population have ever used a PC; less than 3% have Internet access.  </a:t>
            </a:r>
          </a:p>
          <a:p>
            <a:endParaRPr lang="en-US" dirty="0"/>
          </a:p>
        </p:txBody>
      </p:sp>
    </p:spTree>
    <p:extLst>
      <p:ext uri="{BB962C8B-B14F-4D97-AF65-F5344CB8AC3E}">
        <p14:creationId xmlns:p14="http://schemas.microsoft.com/office/powerpoint/2010/main" val="346385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body" idx="1"/>
          </p:nvPr>
        </p:nvSpPr>
        <p:spPr>
          <a:xfrm>
            <a:off x="304800" y="1143000"/>
            <a:ext cx="8839200" cy="5334000"/>
          </a:xfrm>
        </p:spPr>
        <p:txBody>
          <a:bodyPr/>
          <a:lstStyle/>
          <a:p>
            <a:pPr marL="609600" indent="-6096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Internet has grown very fast and security has lagged behind.</a:t>
            </a:r>
          </a:p>
          <a:p>
            <a:pPr marL="609600" indent="-6096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Legions of hackers have emerged as impedance to entering the hackers club is low.</a:t>
            </a:r>
          </a:p>
          <a:p>
            <a:pPr marL="609600" indent="-6096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It is hard to trace the perpetrator of cyber attacks since the real identities are camouflaged</a:t>
            </a:r>
          </a:p>
          <a:p>
            <a:pPr marL="609600" indent="-6096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It is very hard to track down people because of the ubiquity of the network.</a:t>
            </a:r>
          </a:p>
          <a:p>
            <a:pPr marL="609600" indent="-6096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Large scale failures of internet can have a catastrophic impact on the economy which relies heavily on electronic transactions</a:t>
            </a:r>
            <a:r>
              <a:rPr lang="en-US" altLang="en-US" sz="2800">
                <a:latin typeface="Trebuchet MS" panose="020B0603020202020204" pitchFamily="34" charset="0"/>
                <a:cs typeface="Times New Roman" panose="02020603050405020304" pitchFamily="18" charset="0"/>
              </a:rPr>
              <a:t> </a:t>
            </a:r>
          </a:p>
        </p:txBody>
      </p:sp>
      <p:sp>
        <p:nvSpPr>
          <p:cNvPr id="323587"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dirty="0">
                <a:solidFill>
                  <a:srgbClr val="CC0000"/>
                </a:solidFill>
                <a:latin typeface="Arial-BoldMT"/>
              </a:rPr>
              <a:t>Crisis </a:t>
            </a:r>
          </a:p>
        </p:txBody>
      </p:sp>
    </p:spTree>
    <p:extLst>
      <p:ext uri="{BB962C8B-B14F-4D97-AF65-F5344CB8AC3E}">
        <p14:creationId xmlns:p14="http://schemas.microsoft.com/office/powerpoint/2010/main" val="295046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body" idx="1"/>
          </p:nvPr>
        </p:nvSpPr>
        <p:spPr>
          <a:xfrm>
            <a:off x="304800" y="1143000"/>
            <a:ext cx="8839200" cy="5334000"/>
          </a:xfrm>
        </p:spPr>
        <p:txBody>
          <a:bodyPr/>
          <a:lstStyle/>
          <a:p>
            <a:pPr marL="533400" indent="-533400"/>
            <a:r>
              <a:rPr lang="en-US" altLang="en-US" sz="2800">
                <a:solidFill>
                  <a:srgbClr val="000000"/>
                </a:solidFill>
                <a:latin typeface="Verdana" panose="020B0604030504040204" pitchFamily="34" charset="0"/>
                <a:cs typeface="Times New Roman" panose="02020603050405020304" pitchFamily="18" charset="0"/>
              </a:rPr>
              <a:t>In 1988 a "worm program" written by a college student shut down about 10 percent of computers connected to the Internet.  This was the beginning of the era of cyber attacks.</a:t>
            </a:r>
          </a:p>
          <a:p>
            <a:pPr marL="533400" indent="-533400"/>
            <a:r>
              <a:rPr lang="en-US" altLang="en-US" sz="2800">
                <a:solidFill>
                  <a:srgbClr val="000000"/>
                </a:solidFill>
                <a:latin typeface="Verdana" panose="020B0604030504040204" pitchFamily="34" charset="0"/>
                <a:cs typeface="Times New Roman" panose="02020603050405020304" pitchFamily="18" charset="0"/>
              </a:rPr>
              <a:t>Today we have about 10,000 incidents of cyber attacks which are reported and the number grows.</a:t>
            </a:r>
            <a:r>
              <a:rPr lang="en-US" altLang="en-US"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 </a:t>
            </a:r>
          </a:p>
          <a:p>
            <a:pPr marL="533400" indent="-533400"/>
            <a:endParaRPr lang="en-US" altLang="en-US"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endParaRPr>
          </a:p>
          <a:p>
            <a:pPr marL="533400" indent="-533400">
              <a:buFontTx/>
              <a:buNone/>
            </a:pPr>
            <a:endParaRPr lang="en-US" altLang="en-US"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endParaRPr>
          </a:p>
        </p:txBody>
      </p:sp>
      <p:sp>
        <p:nvSpPr>
          <p:cNvPr id="311299"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sz="3600">
                <a:solidFill>
                  <a:srgbClr val="CC0000"/>
                </a:solidFill>
                <a:latin typeface="Arial-BoldMT"/>
              </a:rPr>
              <a:t>Computer Crime – The Beginning</a:t>
            </a:r>
            <a:r>
              <a:rPr lang="en-US" altLang="en-US">
                <a:solidFill>
                  <a:srgbClr val="CC0000"/>
                </a:solidFill>
                <a:latin typeface="Arial-BoldMT"/>
              </a:rPr>
              <a:t> </a:t>
            </a:r>
          </a:p>
        </p:txBody>
      </p:sp>
    </p:spTree>
    <p:extLst>
      <p:ext uri="{BB962C8B-B14F-4D97-AF65-F5344CB8AC3E}">
        <p14:creationId xmlns:p14="http://schemas.microsoft.com/office/powerpoint/2010/main" val="161224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body" idx="1"/>
          </p:nvPr>
        </p:nvSpPr>
        <p:spPr>
          <a:xfrm>
            <a:off x="304800" y="1143000"/>
            <a:ext cx="8839200" cy="5334000"/>
          </a:xfrm>
        </p:spPr>
        <p:txBody>
          <a:bodyPr/>
          <a:lstStyle/>
          <a:p>
            <a:pPr marL="533400" indent="-5334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A 16-year-old music student called Richard Pryce, better known by the hacker alias Datastream Cowboy, is arrested and charged with breaking into hundreds of computers including those at the Griffiths Air Force base, Nasa and the Korean Atomic Research Institute. His online mentor, "Kuji", is never found. </a:t>
            </a:r>
          </a:p>
          <a:p>
            <a:pPr marL="533400" indent="-533400"/>
            <a:endPar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endParaRPr>
          </a:p>
          <a:p>
            <a:pPr marL="533400" indent="-5334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Also this year, a group directed by Russian hackers broke into the computers of Citibank and transferred more than $10 million from customers' accounts. Eventually, Citibank recovered all but $400,000 of the pilfered money. </a:t>
            </a:r>
          </a:p>
          <a:p>
            <a:pPr marL="533400" indent="-533400">
              <a:buFontTx/>
              <a:buNone/>
            </a:pPr>
            <a:endPar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endParaRPr>
          </a:p>
        </p:txBody>
      </p:sp>
      <p:sp>
        <p:nvSpPr>
          <p:cNvPr id="354307"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Computer Crime - 1994 </a:t>
            </a:r>
          </a:p>
        </p:txBody>
      </p:sp>
    </p:spTree>
    <p:extLst>
      <p:ext uri="{BB962C8B-B14F-4D97-AF65-F5344CB8AC3E}">
        <p14:creationId xmlns:p14="http://schemas.microsoft.com/office/powerpoint/2010/main" val="267111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body" idx="1"/>
          </p:nvPr>
        </p:nvSpPr>
        <p:spPr>
          <a:xfrm>
            <a:off x="304800" y="1143000"/>
            <a:ext cx="8839200" cy="5334000"/>
          </a:xfrm>
        </p:spPr>
        <p:txBody>
          <a:bodyPr/>
          <a:lstStyle/>
          <a:p>
            <a:pPr marL="533400" indent="-5334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In February, Kevin Mitnick is arrested for a second time. He is charged with stealing 20,000 credit card numbers. He eventually spends four years in jail and on his release his parole conditions demand that he avoid contact with computers and mobile phones. </a:t>
            </a:r>
          </a:p>
          <a:p>
            <a:pPr marL="533400" indent="-5334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On November 15, Christopher Pile becomes the first person to be jailed for writing and distributing a computer virus. Mr Pile, who called himself the Black Baron, was sentenced to 18 months in jail. </a:t>
            </a:r>
          </a:p>
          <a:p>
            <a:pPr marL="533400" indent="-533400"/>
            <a:r>
              <a:rPr lang="en-US" altLang="en-US" sz="2400">
                <a:solidFill>
                  <a:srgbClr val="000000"/>
                </a:solidFill>
                <a:latin typeface="Verdana" panose="020B0604030504040204" pitchFamily="34" charset="0"/>
                <a:cs typeface="Times New Roman" panose="02020603050405020304" pitchFamily="18" charset="0"/>
              </a:rPr>
              <a:t>The US General Accounting Office reveals that US Defense Department computers sustained 250,000 attacks in 1995.</a:t>
            </a:r>
            <a:endParaRPr lang="en-US" altLang="en-US" sz="2400">
              <a:latin typeface="Trebuchet MS" panose="020B0603020202020204" pitchFamily="34" charset="0"/>
            </a:endParaRPr>
          </a:p>
          <a:p>
            <a:pPr marL="533400" indent="-533400">
              <a:buFontTx/>
              <a:buNone/>
            </a:pPr>
            <a:endParaRPr lang="en-US" altLang="en-US" sz="2000"/>
          </a:p>
        </p:txBody>
      </p:sp>
      <p:sp>
        <p:nvSpPr>
          <p:cNvPr id="313347"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Computer Crime - 1995 </a:t>
            </a:r>
          </a:p>
        </p:txBody>
      </p:sp>
    </p:spTree>
    <p:extLst>
      <p:ext uri="{BB962C8B-B14F-4D97-AF65-F5344CB8AC3E}">
        <p14:creationId xmlns:p14="http://schemas.microsoft.com/office/powerpoint/2010/main" val="218159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body" idx="1"/>
          </p:nvPr>
        </p:nvSpPr>
        <p:spPr>
          <a:xfrm>
            <a:off x="304800" y="1143000"/>
            <a:ext cx="8839200" cy="5334000"/>
          </a:xfrm>
        </p:spPr>
        <p:txBody>
          <a:bodyPr/>
          <a:lstStyle/>
          <a:p>
            <a:pPr marL="533400" indent="-533400"/>
            <a:r>
              <a:rPr lang="en-US" altLang="en-US" sz="2400">
                <a:solidFill>
                  <a:srgbClr val="000000"/>
                </a:solidFill>
                <a:latin typeface="Verdana" panose="020B0604030504040204" pitchFamily="34" charset="0"/>
                <a:cs typeface="Times New Roman" panose="02020603050405020304" pitchFamily="18" charset="0"/>
              </a:rPr>
              <a:t>In March, the Melissa virus goes on the rampage and wreaks havoc with computers worldwide. After a short investigation, the FBI tracks down and arrests the writer of the virus, a 29-year-old New Jersey computer programmer, David L Smith. </a:t>
            </a:r>
          </a:p>
          <a:p>
            <a:pPr marL="533400" indent="-533400"/>
            <a:endParaRPr lang="en-US" altLang="en-US" sz="2400">
              <a:solidFill>
                <a:srgbClr val="000000"/>
              </a:solidFill>
              <a:latin typeface="Verdana" panose="020B0604030504040204" pitchFamily="34" charset="0"/>
              <a:cs typeface="Times New Roman" panose="02020603050405020304" pitchFamily="18" charset="0"/>
            </a:endParaRPr>
          </a:p>
          <a:p>
            <a:pPr marL="533400" indent="-5334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More than 90 percent of large corporations and government agencies were the victims of computer security breaches in 1999</a:t>
            </a:r>
          </a:p>
          <a:p>
            <a:pPr marL="533400" indent="-533400">
              <a:buFontTx/>
              <a:buNone/>
            </a:pPr>
            <a:endParaRPr lang="en-US" altLang="en-US" sz="2400">
              <a:solidFill>
                <a:srgbClr val="000000"/>
              </a:solidFill>
              <a:latin typeface="Verdana" panose="020B0604030504040204" pitchFamily="34" charset="0"/>
              <a:cs typeface="Times New Roman" panose="02020603050405020304" pitchFamily="18" charset="0"/>
            </a:endParaRPr>
          </a:p>
        </p:txBody>
      </p:sp>
      <p:sp>
        <p:nvSpPr>
          <p:cNvPr id="315395"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Computer Crime - 1999 </a:t>
            </a:r>
          </a:p>
        </p:txBody>
      </p:sp>
    </p:spTree>
    <p:extLst>
      <p:ext uri="{BB962C8B-B14F-4D97-AF65-F5344CB8AC3E}">
        <p14:creationId xmlns:p14="http://schemas.microsoft.com/office/powerpoint/2010/main" val="80981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body" idx="1"/>
          </p:nvPr>
        </p:nvSpPr>
        <p:spPr>
          <a:xfrm>
            <a:off x="304800" y="1143000"/>
            <a:ext cx="8839200" cy="5334000"/>
          </a:xfrm>
        </p:spPr>
        <p:txBody>
          <a:bodyPr/>
          <a:lstStyle/>
          <a:p>
            <a:pPr marL="533400" indent="-5334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In February, some of the most popular websites in the world such as Amazon and Yahoo are almost overwhelmed by being flooded with bogus requests for data. </a:t>
            </a:r>
          </a:p>
          <a:p>
            <a:pPr marL="533400" indent="-5334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In May, the ILOVEYOU virus is unleashed and clogs computers worldwide. Over the coming months, variants of the virus are released that manage to catch out companies that didn't do enough to protect themselves. </a:t>
            </a:r>
          </a:p>
          <a:p>
            <a:pPr marL="533400" indent="-533400"/>
            <a:r>
              <a:rPr lang="en-US" altLang="en-US" sz="24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rPr>
              <a:t>In October, Microsoft admits that its corporate network has been hacked and source code for future Windows products has been seen.</a:t>
            </a:r>
          </a:p>
        </p:txBody>
      </p:sp>
      <p:sp>
        <p:nvSpPr>
          <p:cNvPr id="317443"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Computer Crime - 2000 </a:t>
            </a:r>
          </a:p>
        </p:txBody>
      </p:sp>
    </p:spTree>
    <p:extLst>
      <p:ext uri="{BB962C8B-B14F-4D97-AF65-F5344CB8AC3E}">
        <p14:creationId xmlns:p14="http://schemas.microsoft.com/office/powerpoint/2010/main" val="2178975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volution of the 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92" y="1377318"/>
            <a:ext cx="7969892" cy="397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673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body" idx="1"/>
          </p:nvPr>
        </p:nvSpPr>
        <p:spPr>
          <a:xfrm>
            <a:off x="304800" y="1143000"/>
            <a:ext cx="8839200" cy="5334000"/>
          </a:xfrm>
        </p:spPr>
        <p:txBody>
          <a:bodyPr/>
          <a:lstStyle/>
          <a:p>
            <a:pPr marL="533400" indent="-533400">
              <a:lnSpc>
                <a:spcPct val="90000"/>
              </a:lnSpc>
            </a:pPr>
            <a:r>
              <a:rPr lang="en-US" altLang="en-US" sz="2800">
                <a:latin typeface="Trebuchet MS" panose="020B0603020202020204" pitchFamily="34" charset="0"/>
              </a:rPr>
              <a:t>Some of the sites which have been compromised</a:t>
            </a:r>
          </a:p>
          <a:p>
            <a:pPr marL="1023938" lvl="1" indent="-457200">
              <a:lnSpc>
                <a:spcPct val="90000"/>
              </a:lnSpc>
            </a:pPr>
            <a:r>
              <a:rPr lang="en-US" altLang="en-US" sz="2400">
                <a:latin typeface="Trebuchet MS" panose="020B0603020202020204" pitchFamily="34" charset="0"/>
              </a:rPr>
              <a:t>U.S. Department of Commerce</a:t>
            </a:r>
          </a:p>
          <a:p>
            <a:pPr marL="1023938" lvl="1" indent="-457200">
              <a:lnSpc>
                <a:spcPct val="90000"/>
              </a:lnSpc>
            </a:pPr>
            <a:r>
              <a:rPr lang="en-US" altLang="en-US" sz="2400">
                <a:latin typeface="Trebuchet MS" panose="020B0603020202020204" pitchFamily="34" charset="0"/>
              </a:rPr>
              <a:t>NASA</a:t>
            </a:r>
          </a:p>
          <a:p>
            <a:pPr marL="1023938" lvl="1" indent="-457200">
              <a:lnSpc>
                <a:spcPct val="90000"/>
              </a:lnSpc>
            </a:pPr>
            <a:r>
              <a:rPr lang="en-US" altLang="en-US" sz="2400">
                <a:latin typeface="Trebuchet MS" panose="020B0603020202020204" pitchFamily="34" charset="0"/>
              </a:rPr>
              <a:t>CIA</a:t>
            </a:r>
          </a:p>
          <a:p>
            <a:pPr marL="1023938" lvl="1" indent="-457200">
              <a:lnSpc>
                <a:spcPct val="90000"/>
              </a:lnSpc>
            </a:pPr>
            <a:r>
              <a:rPr lang="en-US" altLang="en-US" sz="2400">
                <a:latin typeface="Trebuchet MS" panose="020B0603020202020204" pitchFamily="34" charset="0"/>
              </a:rPr>
              <a:t>Greenpeace</a:t>
            </a:r>
          </a:p>
          <a:p>
            <a:pPr marL="1023938" lvl="1" indent="-457200">
              <a:lnSpc>
                <a:spcPct val="90000"/>
              </a:lnSpc>
            </a:pPr>
            <a:r>
              <a:rPr lang="en-US" altLang="en-US" sz="2400">
                <a:latin typeface="Trebuchet MS" panose="020B0603020202020204" pitchFamily="34" charset="0"/>
              </a:rPr>
              <a:t>Motorola</a:t>
            </a:r>
          </a:p>
          <a:p>
            <a:pPr marL="1023938" lvl="1" indent="-457200">
              <a:lnSpc>
                <a:spcPct val="90000"/>
              </a:lnSpc>
            </a:pPr>
            <a:r>
              <a:rPr lang="en-US" altLang="en-US" sz="2400">
                <a:latin typeface="Trebuchet MS" panose="020B0603020202020204" pitchFamily="34" charset="0"/>
              </a:rPr>
              <a:t>UNICEF</a:t>
            </a:r>
          </a:p>
          <a:p>
            <a:pPr marL="1023938" lvl="1" indent="-457200">
              <a:lnSpc>
                <a:spcPct val="90000"/>
              </a:lnSpc>
            </a:pPr>
            <a:r>
              <a:rPr lang="en-US" altLang="en-US" sz="2400">
                <a:latin typeface="Trebuchet MS" panose="020B0603020202020204" pitchFamily="34" charset="0"/>
              </a:rPr>
              <a:t>Church of Christ …</a:t>
            </a:r>
          </a:p>
          <a:p>
            <a:pPr marL="533400" indent="-533400">
              <a:lnSpc>
                <a:spcPct val="90000"/>
              </a:lnSpc>
            </a:pPr>
            <a:r>
              <a:rPr lang="en-US" altLang="en-US" sz="2800">
                <a:latin typeface="Trebuchet MS" panose="020B0603020202020204" pitchFamily="34" charset="0"/>
              </a:rPr>
              <a:t>Some sites which have been rendered ineffective</a:t>
            </a:r>
          </a:p>
          <a:p>
            <a:pPr marL="1023938" lvl="1" indent="-457200">
              <a:lnSpc>
                <a:spcPct val="90000"/>
              </a:lnSpc>
            </a:pPr>
            <a:r>
              <a:rPr lang="en-US" altLang="en-US" sz="2400">
                <a:latin typeface="Trebuchet MS" panose="020B0603020202020204" pitchFamily="34" charset="0"/>
              </a:rPr>
              <a:t>Yahoo</a:t>
            </a:r>
          </a:p>
          <a:p>
            <a:pPr marL="1023938" lvl="1" indent="-457200">
              <a:lnSpc>
                <a:spcPct val="90000"/>
              </a:lnSpc>
            </a:pPr>
            <a:r>
              <a:rPr lang="en-US" altLang="en-US" sz="2400">
                <a:latin typeface="Trebuchet MS" panose="020B0603020202020204" pitchFamily="34" charset="0"/>
              </a:rPr>
              <a:t>Microsoft</a:t>
            </a:r>
          </a:p>
          <a:p>
            <a:pPr marL="1023938" lvl="1" indent="-457200">
              <a:lnSpc>
                <a:spcPct val="90000"/>
              </a:lnSpc>
            </a:pPr>
            <a:r>
              <a:rPr lang="en-US" altLang="en-US" sz="2400">
                <a:latin typeface="Trebuchet MS" panose="020B0603020202020204" pitchFamily="34" charset="0"/>
              </a:rPr>
              <a:t>Amazon …</a:t>
            </a:r>
          </a:p>
          <a:p>
            <a:pPr marL="533400" indent="-533400">
              <a:lnSpc>
                <a:spcPct val="90000"/>
              </a:lnSpc>
              <a:buFontTx/>
              <a:buNone/>
            </a:pPr>
            <a:endParaRPr lang="en-US" altLang="en-US" sz="2400"/>
          </a:p>
        </p:txBody>
      </p:sp>
      <p:sp>
        <p:nvSpPr>
          <p:cNvPr id="284675"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Why Security? </a:t>
            </a:r>
          </a:p>
        </p:txBody>
      </p:sp>
    </p:spTree>
    <p:extLst>
      <p:ext uri="{BB962C8B-B14F-4D97-AF65-F5344CB8AC3E}">
        <p14:creationId xmlns:p14="http://schemas.microsoft.com/office/powerpoint/2010/main" val="317770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body" idx="1"/>
          </p:nvPr>
        </p:nvSpPr>
        <p:spPr>
          <a:xfrm>
            <a:off x="304800" y="1143000"/>
            <a:ext cx="8686800" cy="5334000"/>
          </a:xfrm>
        </p:spPr>
        <p:txBody>
          <a:bodyPr/>
          <a:lstStyle/>
          <a:p>
            <a:pPr marL="533400" indent="-533400"/>
            <a:r>
              <a:rPr lang="en-US" altLang="en-US"/>
              <a:t>Because they can</a:t>
            </a:r>
          </a:p>
          <a:p>
            <a:pPr marL="1023938" lvl="1" indent="-457200"/>
            <a:r>
              <a:rPr lang="en-US" altLang="en-US"/>
              <a:t>A large fraction of hacker attacks have been pranks</a:t>
            </a:r>
          </a:p>
          <a:p>
            <a:pPr marL="533400" indent="-533400"/>
            <a:r>
              <a:rPr lang="en-US" altLang="en-US"/>
              <a:t>Financial Gain</a:t>
            </a:r>
          </a:p>
          <a:p>
            <a:pPr marL="533400" indent="-533400"/>
            <a:r>
              <a:rPr lang="en-US" altLang="en-US"/>
              <a:t>Espionage </a:t>
            </a:r>
          </a:p>
          <a:p>
            <a:pPr marL="533400" indent="-533400"/>
            <a:r>
              <a:rPr lang="en-US" altLang="en-US"/>
              <a:t>Venting anger at a company or organization</a:t>
            </a:r>
          </a:p>
          <a:p>
            <a:pPr marL="533400" indent="-533400"/>
            <a:r>
              <a:rPr lang="en-US" altLang="en-US"/>
              <a:t>Terrorism </a:t>
            </a:r>
          </a:p>
        </p:txBody>
      </p:sp>
      <p:sp>
        <p:nvSpPr>
          <p:cNvPr id="292867"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Why do Hackers Attack? </a:t>
            </a:r>
          </a:p>
        </p:txBody>
      </p:sp>
    </p:spTree>
    <p:extLst>
      <p:ext uri="{BB962C8B-B14F-4D97-AF65-F5344CB8AC3E}">
        <p14:creationId xmlns:p14="http://schemas.microsoft.com/office/powerpoint/2010/main" val="100055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body" idx="1"/>
          </p:nvPr>
        </p:nvSpPr>
        <p:spPr>
          <a:xfrm>
            <a:off x="304800" y="1143000"/>
            <a:ext cx="8839200" cy="5334000"/>
          </a:xfrm>
        </p:spPr>
        <p:txBody>
          <a:bodyPr/>
          <a:lstStyle/>
          <a:p>
            <a:pPr marL="533400" indent="-533400"/>
            <a:r>
              <a:rPr lang="en-US" altLang="en-US" sz="2800">
                <a:latin typeface="Trebuchet MS" panose="020B0603020202020204" pitchFamily="34" charset="0"/>
              </a:rPr>
              <a:t>Active Attacks</a:t>
            </a:r>
          </a:p>
          <a:p>
            <a:pPr marL="1023938" lvl="1" indent="-457200"/>
            <a:r>
              <a:rPr lang="en-US" altLang="en-US" sz="2400">
                <a:latin typeface="Trebuchet MS" panose="020B0603020202020204" pitchFamily="34" charset="0"/>
              </a:rPr>
              <a:t>Denial of Service</a:t>
            </a:r>
          </a:p>
          <a:p>
            <a:pPr marL="1023938" lvl="1" indent="-457200"/>
            <a:r>
              <a:rPr lang="en-US" altLang="en-US" sz="2400">
                <a:latin typeface="Trebuchet MS" panose="020B0603020202020204" pitchFamily="34" charset="0"/>
              </a:rPr>
              <a:t>Breaking into a site</a:t>
            </a:r>
          </a:p>
          <a:p>
            <a:pPr marL="1290638" lvl="2" indent="-381000"/>
            <a:r>
              <a:rPr lang="en-US" altLang="en-US" sz="2000">
                <a:latin typeface="Trebuchet MS" panose="020B0603020202020204" pitchFamily="34" charset="0"/>
              </a:rPr>
              <a:t>Intelligence Gathering</a:t>
            </a:r>
          </a:p>
          <a:p>
            <a:pPr marL="1290638" lvl="2" indent="-381000"/>
            <a:r>
              <a:rPr lang="en-US" altLang="en-US" sz="2000">
                <a:latin typeface="Trebuchet MS" panose="020B0603020202020204" pitchFamily="34" charset="0"/>
              </a:rPr>
              <a:t>Resource Usage</a:t>
            </a:r>
          </a:p>
          <a:p>
            <a:pPr marL="1290638" lvl="2" indent="-381000"/>
            <a:r>
              <a:rPr lang="en-US" altLang="en-US" sz="2000">
                <a:latin typeface="Trebuchet MS" panose="020B0603020202020204" pitchFamily="34" charset="0"/>
              </a:rPr>
              <a:t>Deception</a:t>
            </a:r>
          </a:p>
          <a:p>
            <a:pPr marL="533400" indent="-533400"/>
            <a:r>
              <a:rPr lang="en-US" altLang="en-US" sz="2800">
                <a:latin typeface="Trebuchet MS" panose="020B0603020202020204" pitchFamily="34" charset="0"/>
              </a:rPr>
              <a:t>Passive Attacks</a:t>
            </a:r>
          </a:p>
          <a:p>
            <a:pPr marL="1023938" lvl="1" indent="-457200"/>
            <a:r>
              <a:rPr lang="en-US" altLang="en-US" sz="2400">
                <a:latin typeface="Trebuchet MS" panose="020B0603020202020204" pitchFamily="34" charset="0"/>
              </a:rPr>
              <a:t>Sniffing</a:t>
            </a:r>
          </a:p>
          <a:p>
            <a:pPr marL="1290638" lvl="2" indent="-381000"/>
            <a:r>
              <a:rPr lang="en-US" altLang="en-US" sz="2000">
                <a:latin typeface="Trebuchet MS" panose="020B0603020202020204" pitchFamily="34" charset="0"/>
              </a:rPr>
              <a:t>Passwords</a:t>
            </a:r>
          </a:p>
          <a:p>
            <a:pPr marL="1290638" lvl="2" indent="-381000"/>
            <a:r>
              <a:rPr lang="en-US" altLang="en-US" sz="2000">
                <a:latin typeface="Trebuchet MS" panose="020B0603020202020204" pitchFamily="34" charset="0"/>
              </a:rPr>
              <a:t>Network Traffic</a:t>
            </a:r>
          </a:p>
          <a:p>
            <a:pPr marL="1290638" lvl="2" indent="-381000"/>
            <a:r>
              <a:rPr lang="en-US" altLang="en-US" sz="2000">
                <a:latin typeface="Trebuchet MS" panose="020B0603020202020204" pitchFamily="34" charset="0"/>
              </a:rPr>
              <a:t>Sensitive Information</a:t>
            </a:r>
          </a:p>
          <a:p>
            <a:pPr marL="1023938" lvl="1" indent="-457200"/>
            <a:r>
              <a:rPr lang="en-US" altLang="en-US" sz="2400">
                <a:latin typeface="Trebuchet MS" panose="020B0603020202020204" pitchFamily="34" charset="0"/>
              </a:rPr>
              <a:t>Information Gathering</a:t>
            </a:r>
          </a:p>
          <a:p>
            <a:pPr marL="533400" indent="-533400">
              <a:buFontTx/>
              <a:buNone/>
            </a:pPr>
            <a:endParaRPr lang="en-US" altLang="en-US" sz="2400"/>
          </a:p>
        </p:txBody>
      </p:sp>
      <p:sp>
        <p:nvSpPr>
          <p:cNvPr id="325635"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Types of Hacker Attack</a:t>
            </a:r>
          </a:p>
        </p:txBody>
      </p:sp>
    </p:spTree>
    <p:extLst>
      <p:ext uri="{BB962C8B-B14F-4D97-AF65-F5344CB8AC3E}">
        <p14:creationId xmlns:p14="http://schemas.microsoft.com/office/powerpoint/2010/main" val="68653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body" idx="1"/>
          </p:nvPr>
        </p:nvSpPr>
        <p:spPr>
          <a:xfrm>
            <a:off x="304800" y="1143000"/>
            <a:ext cx="8839200" cy="5334000"/>
          </a:xfrm>
        </p:spPr>
        <p:txBody>
          <a:bodyPr/>
          <a:lstStyle/>
          <a:p>
            <a:pPr marL="533400" indent="-533400"/>
            <a:r>
              <a:rPr lang="en-US" altLang="en-US">
                <a:latin typeface="Trebuchet MS" panose="020B0603020202020204" pitchFamily="34" charset="0"/>
              </a:rPr>
              <a:t>Over the Internet</a:t>
            </a:r>
          </a:p>
          <a:p>
            <a:pPr marL="533400" indent="-533400"/>
            <a:r>
              <a:rPr lang="en-US" altLang="en-US">
                <a:latin typeface="Trebuchet MS" panose="020B0603020202020204" pitchFamily="34" charset="0"/>
              </a:rPr>
              <a:t>Over LAN</a:t>
            </a:r>
          </a:p>
          <a:p>
            <a:pPr marL="533400" indent="-533400"/>
            <a:r>
              <a:rPr lang="en-US" altLang="en-US">
                <a:latin typeface="Trebuchet MS" panose="020B0603020202020204" pitchFamily="34" charset="0"/>
              </a:rPr>
              <a:t>Locally</a:t>
            </a:r>
          </a:p>
          <a:p>
            <a:pPr marL="533400" indent="-533400"/>
            <a:r>
              <a:rPr lang="en-US" altLang="en-US">
                <a:latin typeface="Trebuchet MS" panose="020B0603020202020204" pitchFamily="34" charset="0"/>
              </a:rPr>
              <a:t>Offline</a:t>
            </a:r>
          </a:p>
          <a:p>
            <a:pPr marL="533400" indent="-533400"/>
            <a:r>
              <a:rPr lang="en-US" altLang="en-US">
                <a:latin typeface="Trebuchet MS" panose="020B0603020202020204" pitchFamily="34" charset="0"/>
              </a:rPr>
              <a:t>Theft</a:t>
            </a:r>
          </a:p>
          <a:p>
            <a:pPr marL="533400" indent="-533400"/>
            <a:r>
              <a:rPr lang="en-US" altLang="en-US">
                <a:latin typeface="Trebuchet MS" panose="020B0603020202020204" pitchFamily="34" charset="0"/>
              </a:rPr>
              <a:t>Deception</a:t>
            </a:r>
            <a:endParaRPr lang="en-US" altLang="en-US" sz="2800"/>
          </a:p>
        </p:txBody>
      </p:sp>
      <p:sp>
        <p:nvSpPr>
          <p:cNvPr id="327683"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Modes of Hacker Attack</a:t>
            </a:r>
          </a:p>
        </p:txBody>
      </p:sp>
    </p:spTree>
    <p:extLst>
      <p:ext uri="{BB962C8B-B14F-4D97-AF65-F5344CB8AC3E}">
        <p14:creationId xmlns:p14="http://schemas.microsoft.com/office/powerpoint/2010/main" val="301302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body" idx="1"/>
          </p:nvPr>
        </p:nvSpPr>
        <p:spPr>
          <a:xfrm>
            <a:off x="304800" y="1143000"/>
            <a:ext cx="8839200" cy="5334000"/>
          </a:xfrm>
        </p:spPr>
        <p:txBody>
          <a:bodyPr/>
          <a:lstStyle/>
          <a:p>
            <a:pPr marL="609600" indent="-609600">
              <a:buFontTx/>
              <a:buNone/>
            </a:pPr>
            <a:r>
              <a:rPr lang="en-US" altLang="en-US" sz="2800">
                <a:latin typeface="Trebuchet MS" panose="020B0603020202020204" pitchFamily="34" charset="0"/>
                <a:cs typeface="Times New Roman" panose="02020603050405020304" pitchFamily="18" charset="0"/>
              </a:rPr>
              <a:t>Definition:</a:t>
            </a:r>
          </a:p>
          <a:p>
            <a:pPr marL="1100138" lvl="1" indent="-533400">
              <a:buFontTx/>
              <a:buNone/>
            </a:pPr>
            <a:r>
              <a:rPr lang="en-US" altLang="en-US" sz="2400">
                <a:latin typeface="Trebuchet MS" panose="020B0603020202020204" pitchFamily="34" charset="0"/>
                <a:cs typeface="Times New Roman" panose="02020603050405020304" pitchFamily="18" charset="0"/>
              </a:rPr>
              <a:t>An attacker alters his identity so that some one thinks he is some one else</a:t>
            </a:r>
          </a:p>
          <a:p>
            <a:pPr marL="1100138" lvl="1" indent="-533400"/>
            <a:r>
              <a:rPr lang="en-US" altLang="en-US" sz="2400">
                <a:latin typeface="Trebuchet MS" panose="020B0603020202020204" pitchFamily="34" charset="0"/>
                <a:cs typeface="Times New Roman" panose="02020603050405020304" pitchFamily="18" charset="0"/>
              </a:rPr>
              <a:t>Email, User ID, IP Address, …</a:t>
            </a:r>
          </a:p>
          <a:p>
            <a:pPr marL="1100138" lvl="1" indent="-533400"/>
            <a:r>
              <a:rPr lang="en-US" altLang="en-US" sz="2400">
                <a:latin typeface="Trebuchet MS" panose="020B0603020202020204" pitchFamily="34" charset="0"/>
                <a:cs typeface="Times New Roman" panose="02020603050405020304" pitchFamily="18" charset="0"/>
              </a:rPr>
              <a:t>Attacker exploits trust relation between user and networked machines to gain access to machines</a:t>
            </a:r>
          </a:p>
          <a:p>
            <a:pPr marL="1100138" lvl="1" indent="-533400"/>
            <a:endParaRPr lang="en-US" altLang="en-US" sz="2400">
              <a:latin typeface="Trebuchet MS" panose="020B0603020202020204" pitchFamily="34" charset="0"/>
              <a:cs typeface="Times New Roman" panose="02020603050405020304" pitchFamily="18" charset="0"/>
            </a:endParaRPr>
          </a:p>
          <a:p>
            <a:pPr marL="609600" indent="-609600">
              <a:buFontTx/>
              <a:buNone/>
            </a:pPr>
            <a:r>
              <a:rPr lang="en-US" altLang="en-US" sz="2800">
                <a:latin typeface="Trebuchet MS" panose="020B0603020202020204" pitchFamily="34" charset="0"/>
                <a:cs typeface="Times New Roman" panose="02020603050405020304" pitchFamily="18" charset="0"/>
              </a:rPr>
              <a:t>Types of Spoofing:</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IP Spoofing:</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Email Spoofing</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Web Spoofing</a:t>
            </a:r>
          </a:p>
        </p:txBody>
      </p:sp>
      <p:sp>
        <p:nvSpPr>
          <p:cNvPr id="280579"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Spoofing </a:t>
            </a:r>
          </a:p>
        </p:txBody>
      </p:sp>
    </p:spTree>
    <p:extLst>
      <p:ext uri="{BB962C8B-B14F-4D97-AF65-F5344CB8AC3E}">
        <p14:creationId xmlns:p14="http://schemas.microsoft.com/office/powerpoint/2010/main" val="141108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body" idx="1"/>
          </p:nvPr>
        </p:nvSpPr>
        <p:spPr>
          <a:xfrm>
            <a:off x="304800" y="1143000"/>
            <a:ext cx="8839200" cy="1219200"/>
          </a:xfrm>
        </p:spPr>
        <p:txBody>
          <a:bodyPr/>
          <a:lstStyle/>
          <a:p>
            <a:pPr marL="609600" indent="-609600">
              <a:lnSpc>
                <a:spcPct val="90000"/>
              </a:lnSpc>
              <a:buFontTx/>
              <a:buNone/>
            </a:pPr>
            <a:r>
              <a:rPr lang="en-US" altLang="en-US" sz="2400">
                <a:latin typeface="Trebuchet MS" panose="020B0603020202020204" pitchFamily="34" charset="0"/>
                <a:cs typeface="Times New Roman" panose="02020603050405020304" pitchFamily="18" charset="0"/>
              </a:rPr>
              <a:t>Definition:</a:t>
            </a:r>
          </a:p>
          <a:p>
            <a:pPr marL="609600" indent="-609600">
              <a:lnSpc>
                <a:spcPct val="90000"/>
              </a:lnSpc>
              <a:buFontTx/>
              <a:buNone/>
            </a:pPr>
            <a:r>
              <a:rPr lang="en-US" altLang="en-US" sz="2400">
                <a:latin typeface="Trebuchet MS" panose="020B0603020202020204" pitchFamily="34" charset="0"/>
                <a:cs typeface="Times New Roman" panose="02020603050405020304" pitchFamily="18" charset="0"/>
              </a:rPr>
              <a:t>	Attacker uses IP address of another computer to acquire information or gain access</a:t>
            </a:r>
          </a:p>
        </p:txBody>
      </p:sp>
      <p:sp>
        <p:nvSpPr>
          <p:cNvPr id="335875"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sz="4000">
                <a:solidFill>
                  <a:srgbClr val="CC0000"/>
                </a:solidFill>
                <a:latin typeface="Arial-BoldMT"/>
              </a:rPr>
              <a:t>IP Spoofing – Flying-Blind Attack</a:t>
            </a:r>
            <a:r>
              <a:rPr lang="en-US" altLang="en-US">
                <a:solidFill>
                  <a:srgbClr val="CC0000"/>
                </a:solidFill>
                <a:latin typeface="Arial-BoldMT"/>
              </a:rPr>
              <a:t> </a:t>
            </a:r>
          </a:p>
        </p:txBody>
      </p:sp>
      <p:pic>
        <p:nvPicPr>
          <p:cNvPr id="335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2362200"/>
            <a:ext cx="11636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8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4419600"/>
            <a:ext cx="11636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5879" name="Line 7"/>
          <p:cNvSpPr>
            <a:spLocks noChangeShapeType="1"/>
          </p:cNvSpPr>
          <p:nvPr/>
        </p:nvSpPr>
        <p:spPr bwMode="auto">
          <a:xfrm flipH="1">
            <a:off x="3232150" y="3033713"/>
            <a:ext cx="35814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81" name="Text Box 9"/>
          <p:cNvSpPr txBox="1">
            <a:spLocks noChangeArrowheads="1"/>
          </p:cNvSpPr>
          <p:nvPr/>
        </p:nvSpPr>
        <p:spPr bwMode="auto">
          <a:xfrm>
            <a:off x="3302000" y="2717800"/>
            <a:ext cx="2765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t>Replies sent back to 10.10.20.30</a:t>
            </a:r>
          </a:p>
        </p:txBody>
      </p:sp>
      <p:sp>
        <p:nvSpPr>
          <p:cNvPr id="335883" name="Text Box 11"/>
          <p:cNvSpPr txBox="1">
            <a:spLocks noChangeArrowheads="1"/>
          </p:cNvSpPr>
          <p:nvPr/>
        </p:nvSpPr>
        <p:spPr bwMode="auto">
          <a:xfrm>
            <a:off x="1598613" y="3632200"/>
            <a:ext cx="1544637"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0"/>
              <a:t>Spoofed Address</a:t>
            </a:r>
          </a:p>
          <a:p>
            <a:pPr algn="ctr"/>
            <a:r>
              <a:rPr lang="en-US" altLang="en-US" sz="1400" b="0"/>
              <a:t>10.10.20.30</a:t>
            </a:r>
          </a:p>
        </p:txBody>
      </p:sp>
      <p:sp>
        <p:nvSpPr>
          <p:cNvPr id="335884" name="Text Box 12"/>
          <p:cNvSpPr txBox="1">
            <a:spLocks noChangeArrowheads="1"/>
          </p:cNvSpPr>
          <p:nvPr/>
        </p:nvSpPr>
        <p:spPr bwMode="auto">
          <a:xfrm>
            <a:off x="4679950" y="5703888"/>
            <a:ext cx="1119188"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t>Attacker</a:t>
            </a:r>
          </a:p>
          <a:p>
            <a:r>
              <a:rPr lang="en-US" altLang="en-US" sz="1400" b="0"/>
              <a:t>10.10.50.50</a:t>
            </a:r>
          </a:p>
        </p:txBody>
      </p:sp>
      <p:sp>
        <p:nvSpPr>
          <p:cNvPr id="335885" name="Text Box 13"/>
          <p:cNvSpPr txBox="1">
            <a:spLocks noChangeArrowheads="1"/>
          </p:cNvSpPr>
          <p:nvPr/>
        </p:nvSpPr>
        <p:spPr bwMode="auto">
          <a:xfrm>
            <a:off x="7281863" y="3632200"/>
            <a:ext cx="922337"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0"/>
              <a:t>John</a:t>
            </a:r>
          </a:p>
          <a:p>
            <a:pPr algn="ctr"/>
            <a:r>
              <a:rPr lang="en-US" altLang="en-US" sz="1400" b="0"/>
              <a:t>10.10.5.5</a:t>
            </a:r>
          </a:p>
        </p:txBody>
      </p:sp>
      <p:sp>
        <p:nvSpPr>
          <p:cNvPr id="335886" name="Line 14"/>
          <p:cNvSpPr>
            <a:spLocks noChangeShapeType="1"/>
          </p:cNvSpPr>
          <p:nvPr/>
        </p:nvSpPr>
        <p:spPr bwMode="auto">
          <a:xfrm flipV="1">
            <a:off x="5518150" y="3886200"/>
            <a:ext cx="1676400" cy="76200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5889" name="Text Box 17"/>
          <p:cNvSpPr txBox="1">
            <a:spLocks noChangeArrowheads="1"/>
          </p:cNvSpPr>
          <p:nvPr/>
        </p:nvSpPr>
        <p:spPr bwMode="auto">
          <a:xfrm>
            <a:off x="5975350" y="4370388"/>
            <a:ext cx="23304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t>From Address: 10.10.20.30</a:t>
            </a:r>
          </a:p>
          <a:p>
            <a:r>
              <a:rPr lang="en-US" altLang="en-US" sz="1400" b="0"/>
              <a:t>To Address: 10.10.5.5</a:t>
            </a:r>
          </a:p>
        </p:txBody>
      </p:sp>
      <p:pic>
        <p:nvPicPr>
          <p:cNvPr id="3358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713" y="2362200"/>
            <a:ext cx="11636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5891" name="Rectangle 19"/>
          <p:cNvSpPr>
            <a:spLocks noChangeArrowheads="1"/>
          </p:cNvSpPr>
          <p:nvPr/>
        </p:nvSpPr>
        <p:spPr bwMode="auto">
          <a:xfrm>
            <a:off x="304800" y="4495800"/>
            <a:ext cx="4267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0"/>
              </a:spcBef>
              <a:defRPr sz="2400">
                <a:solidFill>
                  <a:schemeClr val="tx1"/>
                </a:solidFill>
                <a:latin typeface="Times New Roman" panose="02020603050405020304" pitchFamily="18" charset="0"/>
              </a:defRPr>
            </a:lvl1pPr>
            <a:lvl2pPr marL="1100138" indent="-533400">
              <a:spcBef>
                <a:spcPct val="0"/>
              </a:spcBef>
              <a:defRPr sz="2400">
                <a:solidFill>
                  <a:schemeClr val="tx1"/>
                </a:solidFill>
                <a:latin typeface="Times New Roman" panose="02020603050405020304" pitchFamily="18" charset="0"/>
              </a:defRPr>
            </a:lvl2pPr>
            <a:lvl3pPr marL="1366838" indent="-457200">
              <a:spcBef>
                <a:spcPct val="0"/>
              </a:spcBef>
              <a:defRPr sz="2400">
                <a:solidFill>
                  <a:schemeClr val="tx1"/>
                </a:solidFill>
                <a:latin typeface="Times New Roman" panose="02020603050405020304" pitchFamily="18" charset="0"/>
              </a:defRPr>
            </a:lvl3pPr>
            <a:lvl4pPr marL="1709738" indent="-457200">
              <a:spcBef>
                <a:spcPct val="0"/>
              </a:spcBef>
              <a:defRPr sz="2400">
                <a:solidFill>
                  <a:schemeClr val="tx1"/>
                </a:solidFill>
                <a:latin typeface="Times New Roman" panose="02020603050405020304" pitchFamily="18" charset="0"/>
              </a:defRPr>
            </a:lvl4pPr>
            <a:lvl5pPr marL="1995488" indent="-457200">
              <a:spcBef>
                <a:spcPct val="0"/>
              </a:spcBef>
              <a:defRPr sz="2400">
                <a:solidFill>
                  <a:schemeClr val="tx1"/>
                </a:solidFill>
                <a:latin typeface="Times New Roman" panose="02020603050405020304" pitchFamily="18" charset="0"/>
              </a:defRPr>
            </a:lvl5pPr>
            <a:lvl6pPr marL="2452688" indent="-457200" fontAlgn="base">
              <a:spcBef>
                <a:spcPct val="0"/>
              </a:spcBef>
              <a:spcAft>
                <a:spcPct val="0"/>
              </a:spcAft>
              <a:defRPr sz="2400">
                <a:solidFill>
                  <a:schemeClr val="tx1"/>
                </a:solidFill>
                <a:latin typeface="Times New Roman" panose="02020603050405020304" pitchFamily="18" charset="0"/>
              </a:defRPr>
            </a:lvl6pPr>
            <a:lvl7pPr marL="2909888" indent="-457200" fontAlgn="base">
              <a:spcBef>
                <a:spcPct val="0"/>
              </a:spcBef>
              <a:spcAft>
                <a:spcPct val="0"/>
              </a:spcAft>
              <a:defRPr sz="2400">
                <a:solidFill>
                  <a:schemeClr val="tx1"/>
                </a:solidFill>
                <a:latin typeface="Times New Roman" panose="02020603050405020304" pitchFamily="18" charset="0"/>
              </a:defRPr>
            </a:lvl7pPr>
            <a:lvl8pPr marL="3367088" indent="-457200" fontAlgn="base">
              <a:spcBef>
                <a:spcPct val="0"/>
              </a:spcBef>
              <a:spcAft>
                <a:spcPct val="0"/>
              </a:spcAft>
              <a:defRPr sz="2400">
                <a:solidFill>
                  <a:schemeClr val="tx1"/>
                </a:solidFill>
                <a:latin typeface="Times New Roman" panose="02020603050405020304" pitchFamily="18" charset="0"/>
              </a:defRPr>
            </a:lvl8pPr>
            <a:lvl9pPr marL="3824288" indent="-4572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FontTx/>
              <a:buChar char="•"/>
            </a:pPr>
            <a:r>
              <a:rPr lang="en-US" altLang="en-US" sz="1600" b="0">
                <a:latin typeface="Trebuchet MS" panose="020B0603020202020204" pitchFamily="34" charset="0"/>
                <a:cs typeface="Times New Roman" panose="02020603050405020304" pitchFamily="18" charset="0"/>
              </a:rPr>
              <a:t>Attacker changes his own IP address to spoofed address </a:t>
            </a:r>
          </a:p>
          <a:p>
            <a:pPr>
              <a:lnSpc>
                <a:spcPct val="90000"/>
              </a:lnSpc>
              <a:spcBef>
                <a:spcPct val="20000"/>
              </a:spcBef>
              <a:buFontTx/>
              <a:buChar char="•"/>
            </a:pPr>
            <a:r>
              <a:rPr lang="en-US" altLang="en-US" sz="1600" b="0">
                <a:latin typeface="Trebuchet MS" panose="020B0603020202020204" pitchFamily="34" charset="0"/>
                <a:cs typeface="Times New Roman" panose="02020603050405020304" pitchFamily="18" charset="0"/>
              </a:rPr>
              <a:t>Attacker can send messages to a machine masquerading as spoofed machine</a:t>
            </a:r>
          </a:p>
          <a:p>
            <a:pPr>
              <a:lnSpc>
                <a:spcPct val="90000"/>
              </a:lnSpc>
              <a:spcBef>
                <a:spcPct val="20000"/>
              </a:spcBef>
              <a:buFontTx/>
              <a:buChar char="•"/>
            </a:pPr>
            <a:r>
              <a:rPr lang="en-US" altLang="en-US" sz="1600" b="0">
                <a:latin typeface="Trebuchet MS" panose="020B0603020202020204" pitchFamily="34" charset="0"/>
                <a:cs typeface="Times New Roman" panose="02020603050405020304" pitchFamily="18" charset="0"/>
              </a:rPr>
              <a:t>Attacker can not receive messages from that machine</a:t>
            </a:r>
          </a:p>
        </p:txBody>
      </p:sp>
    </p:spTree>
    <p:extLst>
      <p:ext uri="{BB962C8B-B14F-4D97-AF65-F5344CB8AC3E}">
        <p14:creationId xmlns:p14="http://schemas.microsoft.com/office/powerpoint/2010/main" val="251790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050"/>
          <p:cNvSpPr>
            <a:spLocks noGrp="1" noChangeArrowheads="1"/>
          </p:cNvSpPr>
          <p:nvPr>
            <p:ph type="body" idx="1"/>
          </p:nvPr>
        </p:nvSpPr>
        <p:spPr>
          <a:xfrm>
            <a:off x="304800" y="1143000"/>
            <a:ext cx="8839200" cy="1219200"/>
          </a:xfrm>
        </p:spPr>
        <p:txBody>
          <a:bodyPr>
            <a:normAutofit fontScale="92500" lnSpcReduction="20000"/>
          </a:bodyPr>
          <a:lstStyle/>
          <a:p>
            <a:pPr marL="609600" indent="-609600">
              <a:lnSpc>
                <a:spcPct val="90000"/>
              </a:lnSpc>
              <a:buFontTx/>
              <a:buNone/>
            </a:pPr>
            <a:r>
              <a:rPr lang="en-US" altLang="en-US" sz="2400">
                <a:latin typeface="Trebuchet MS" panose="020B0603020202020204" pitchFamily="34" charset="0"/>
                <a:cs typeface="Times New Roman" panose="02020603050405020304" pitchFamily="18" charset="0"/>
              </a:rPr>
              <a:t>Definition:</a:t>
            </a:r>
          </a:p>
          <a:p>
            <a:pPr marL="609600" indent="-609600">
              <a:lnSpc>
                <a:spcPct val="90000"/>
              </a:lnSpc>
              <a:buFontTx/>
              <a:buNone/>
            </a:pPr>
            <a:r>
              <a:rPr lang="en-US" altLang="en-US" sz="2400">
                <a:latin typeface="Trebuchet MS" panose="020B0603020202020204" pitchFamily="34" charset="0"/>
                <a:cs typeface="Times New Roman" panose="02020603050405020304" pitchFamily="18" charset="0"/>
              </a:rPr>
              <a:t>	Attacker spoofs the address of another machine and inserts itself between the attacked machine and the spoofed machine to intercept replies</a:t>
            </a:r>
          </a:p>
        </p:txBody>
      </p:sp>
      <p:sp>
        <p:nvSpPr>
          <p:cNvPr id="342019" name="Rectangle 2051"/>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sz="4000">
                <a:solidFill>
                  <a:srgbClr val="CC0000"/>
                </a:solidFill>
                <a:latin typeface="Arial-BoldMT"/>
              </a:rPr>
              <a:t>IP Spoofing – Source Routing</a:t>
            </a:r>
            <a:r>
              <a:rPr lang="en-US" altLang="en-US">
                <a:solidFill>
                  <a:srgbClr val="CC0000"/>
                </a:solidFill>
                <a:latin typeface="Arial-BoldMT"/>
              </a:rPr>
              <a:t> </a:t>
            </a:r>
          </a:p>
        </p:txBody>
      </p:sp>
      <p:pic>
        <p:nvPicPr>
          <p:cNvPr id="342020" name="Picture 2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3048000"/>
            <a:ext cx="11636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021" name="Picture 2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363" y="3048000"/>
            <a:ext cx="11636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2023" name="Text Box 2055"/>
          <p:cNvSpPr txBox="1">
            <a:spLocks noChangeArrowheads="1"/>
          </p:cNvSpPr>
          <p:nvPr/>
        </p:nvSpPr>
        <p:spPr bwMode="auto">
          <a:xfrm>
            <a:off x="5257800" y="3859213"/>
            <a:ext cx="1633538"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0"/>
              <a:t>Replies sent back </a:t>
            </a:r>
          </a:p>
          <a:p>
            <a:pPr algn="ctr"/>
            <a:r>
              <a:rPr lang="en-US" altLang="en-US" sz="1400" b="0"/>
              <a:t>to 10.10.20.30</a:t>
            </a:r>
          </a:p>
        </p:txBody>
      </p:sp>
      <p:sp>
        <p:nvSpPr>
          <p:cNvPr id="342024" name="Text Box 2056"/>
          <p:cNvSpPr txBox="1">
            <a:spLocks noChangeArrowheads="1"/>
          </p:cNvSpPr>
          <p:nvPr/>
        </p:nvSpPr>
        <p:spPr bwMode="auto">
          <a:xfrm>
            <a:off x="152400" y="4318000"/>
            <a:ext cx="1544638"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0"/>
              <a:t>Spoofed Address</a:t>
            </a:r>
          </a:p>
          <a:p>
            <a:pPr algn="ctr"/>
            <a:r>
              <a:rPr lang="en-US" altLang="en-US" sz="1400" b="0"/>
              <a:t>10.10.20.30</a:t>
            </a:r>
          </a:p>
        </p:txBody>
      </p:sp>
      <p:sp>
        <p:nvSpPr>
          <p:cNvPr id="342025" name="Text Box 2057"/>
          <p:cNvSpPr txBox="1">
            <a:spLocks noChangeArrowheads="1"/>
          </p:cNvSpPr>
          <p:nvPr/>
        </p:nvSpPr>
        <p:spPr bwMode="auto">
          <a:xfrm>
            <a:off x="3810000" y="4332288"/>
            <a:ext cx="1119188"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t>Attacker</a:t>
            </a:r>
          </a:p>
          <a:p>
            <a:r>
              <a:rPr lang="en-US" altLang="en-US" sz="1400" b="0"/>
              <a:t>10.10.50.50</a:t>
            </a:r>
          </a:p>
        </p:txBody>
      </p:sp>
      <p:sp>
        <p:nvSpPr>
          <p:cNvPr id="342026" name="Text Box 2058"/>
          <p:cNvSpPr txBox="1">
            <a:spLocks noChangeArrowheads="1"/>
          </p:cNvSpPr>
          <p:nvPr/>
        </p:nvSpPr>
        <p:spPr bwMode="auto">
          <a:xfrm>
            <a:off x="7631113" y="4318000"/>
            <a:ext cx="922337"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0"/>
              <a:t>John</a:t>
            </a:r>
          </a:p>
          <a:p>
            <a:pPr algn="ctr"/>
            <a:r>
              <a:rPr lang="en-US" altLang="en-US" sz="1400" b="0"/>
              <a:t>10.10.5.5</a:t>
            </a:r>
          </a:p>
        </p:txBody>
      </p:sp>
      <p:sp>
        <p:nvSpPr>
          <p:cNvPr id="342028" name="Text Box 2060"/>
          <p:cNvSpPr txBox="1">
            <a:spLocks noChangeArrowheads="1"/>
          </p:cNvSpPr>
          <p:nvPr/>
        </p:nvSpPr>
        <p:spPr bwMode="auto">
          <a:xfrm>
            <a:off x="4832350" y="3249613"/>
            <a:ext cx="23304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0"/>
              <a:t>From Address: 10.10.20.30</a:t>
            </a:r>
          </a:p>
          <a:p>
            <a:pPr algn="ctr"/>
            <a:r>
              <a:rPr lang="en-US" altLang="en-US" sz="1400" b="0"/>
              <a:t>To Address: 10.10.5.5</a:t>
            </a:r>
          </a:p>
        </p:txBody>
      </p:sp>
      <p:pic>
        <p:nvPicPr>
          <p:cNvPr id="342029" name="Picture 2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563" y="3048000"/>
            <a:ext cx="11636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2030" name="Rectangle 2062"/>
          <p:cNvSpPr>
            <a:spLocks noChangeArrowheads="1"/>
          </p:cNvSpPr>
          <p:nvPr/>
        </p:nvSpPr>
        <p:spPr bwMode="auto">
          <a:xfrm>
            <a:off x="304800" y="5181600"/>
            <a:ext cx="868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0"/>
              </a:spcBef>
              <a:defRPr sz="2400">
                <a:solidFill>
                  <a:schemeClr val="tx1"/>
                </a:solidFill>
                <a:latin typeface="Times New Roman" panose="02020603050405020304" pitchFamily="18" charset="0"/>
              </a:defRPr>
            </a:lvl1pPr>
            <a:lvl2pPr marL="1100138" indent="-533400">
              <a:spcBef>
                <a:spcPct val="0"/>
              </a:spcBef>
              <a:defRPr sz="2400">
                <a:solidFill>
                  <a:schemeClr val="tx1"/>
                </a:solidFill>
                <a:latin typeface="Times New Roman" panose="02020603050405020304" pitchFamily="18" charset="0"/>
              </a:defRPr>
            </a:lvl2pPr>
            <a:lvl3pPr marL="1366838" indent="-457200">
              <a:spcBef>
                <a:spcPct val="0"/>
              </a:spcBef>
              <a:defRPr sz="2400">
                <a:solidFill>
                  <a:schemeClr val="tx1"/>
                </a:solidFill>
                <a:latin typeface="Times New Roman" panose="02020603050405020304" pitchFamily="18" charset="0"/>
              </a:defRPr>
            </a:lvl3pPr>
            <a:lvl4pPr marL="1709738" indent="-457200">
              <a:spcBef>
                <a:spcPct val="0"/>
              </a:spcBef>
              <a:defRPr sz="2400">
                <a:solidFill>
                  <a:schemeClr val="tx1"/>
                </a:solidFill>
                <a:latin typeface="Times New Roman" panose="02020603050405020304" pitchFamily="18" charset="0"/>
              </a:defRPr>
            </a:lvl4pPr>
            <a:lvl5pPr marL="1995488" indent="-457200">
              <a:spcBef>
                <a:spcPct val="0"/>
              </a:spcBef>
              <a:defRPr sz="2400">
                <a:solidFill>
                  <a:schemeClr val="tx1"/>
                </a:solidFill>
                <a:latin typeface="Times New Roman" panose="02020603050405020304" pitchFamily="18" charset="0"/>
              </a:defRPr>
            </a:lvl5pPr>
            <a:lvl6pPr marL="2452688" indent="-457200" fontAlgn="base">
              <a:spcBef>
                <a:spcPct val="0"/>
              </a:spcBef>
              <a:spcAft>
                <a:spcPct val="0"/>
              </a:spcAft>
              <a:defRPr sz="2400">
                <a:solidFill>
                  <a:schemeClr val="tx1"/>
                </a:solidFill>
                <a:latin typeface="Times New Roman" panose="02020603050405020304" pitchFamily="18" charset="0"/>
              </a:defRPr>
            </a:lvl6pPr>
            <a:lvl7pPr marL="2909888" indent="-457200" fontAlgn="base">
              <a:spcBef>
                <a:spcPct val="0"/>
              </a:spcBef>
              <a:spcAft>
                <a:spcPct val="0"/>
              </a:spcAft>
              <a:defRPr sz="2400">
                <a:solidFill>
                  <a:schemeClr val="tx1"/>
                </a:solidFill>
                <a:latin typeface="Times New Roman" panose="02020603050405020304" pitchFamily="18" charset="0"/>
              </a:defRPr>
            </a:lvl7pPr>
            <a:lvl8pPr marL="3367088" indent="-457200" fontAlgn="base">
              <a:spcBef>
                <a:spcPct val="0"/>
              </a:spcBef>
              <a:spcAft>
                <a:spcPct val="0"/>
              </a:spcAft>
              <a:defRPr sz="2400">
                <a:solidFill>
                  <a:schemeClr val="tx1"/>
                </a:solidFill>
                <a:latin typeface="Times New Roman" panose="02020603050405020304" pitchFamily="18" charset="0"/>
              </a:defRPr>
            </a:lvl8pPr>
            <a:lvl9pPr marL="3824288" indent="-4572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FontTx/>
              <a:buChar char="•"/>
            </a:pPr>
            <a:r>
              <a:rPr lang="en-US" altLang="en-US" sz="2000" b="0">
                <a:latin typeface="Trebuchet MS" panose="020B0603020202020204" pitchFamily="34" charset="0"/>
                <a:cs typeface="Times New Roman" panose="02020603050405020304" pitchFamily="18" charset="0"/>
              </a:rPr>
              <a:t>The path a packet may change can vary over time </a:t>
            </a:r>
          </a:p>
          <a:p>
            <a:pPr>
              <a:lnSpc>
                <a:spcPct val="90000"/>
              </a:lnSpc>
              <a:spcBef>
                <a:spcPct val="20000"/>
              </a:spcBef>
              <a:buFontTx/>
              <a:buChar char="•"/>
            </a:pPr>
            <a:r>
              <a:rPr lang="en-US" altLang="en-US" sz="2000" b="0">
                <a:latin typeface="Trebuchet MS" panose="020B0603020202020204" pitchFamily="34" charset="0"/>
                <a:cs typeface="Times New Roman" panose="02020603050405020304" pitchFamily="18" charset="0"/>
              </a:rPr>
              <a:t>To ensure that he stays in the loop the attacker uses source routing to ensure that the packet passes through certain nodes on the network</a:t>
            </a:r>
          </a:p>
        </p:txBody>
      </p:sp>
      <p:sp>
        <p:nvSpPr>
          <p:cNvPr id="342031" name="Line 2063"/>
          <p:cNvSpPr>
            <a:spLocks noChangeShapeType="1"/>
          </p:cNvSpPr>
          <p:nvPr/>
        </p:nvSpPr>
        <p:spPr bwMode="auto">
          <a:xfrm>
            <a:off x="5029200" y="3505200"/>
            <a:ext cx="22860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032" name="Line 2064"/>
          <p:cNvSpPr>
            <a:spLocks noChangeShapeType="1"/>
          </p:cNvSpPr>
          <p:nvPr/>
        </p:nvSpPr>
        <p:spPr bwMode="auto">
          <a:xfrm flipH="1">
            <a:off x="5029200" y="4114800"/>
            <a:ext cx="22860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033" name="Text Box 2065"/>
          <p:cNvSpPr txBox="1">
            <a:spLocks noChangeArrowheads="1"/>
          </p:cNvSpPr>
          <p:nvPr/>
        </p:nvSpPr>
        <p:spPr bwMode="auto">
          <a:xfrm>
            <a:off x="1385888" y="3200400"/>
            <a:ext cx="2312987"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0"/>
              <a:t>Attacker intercepts packets</a:t>
            </a:r>
          </a:p>
          <a:p>
            <a:pPr algn="ctr"/>
            <a:r>
              <a:rPr lang="en-US" altLang="en-US" sz="1400" b="0"/>
              <a:t>as they go to 10.10.20.30</a:t>
            </a:r>
          </a:p>
        </p:txBody>
      </p:sp>
      <p:sp>
        <p:nvSpPr>
          <p:cNvPr id="342034" name="Line 2066"/>
          <p:cNvSpPr>
            <a:spLocks noChangeShapeType="1"/>
          </p:cNvSpPr>
          <p:nvPr/>
        </p:nvSpPr>
        <p:spPr bwMode="auto">
          <a:xfrm flipH="1">
            <a:off x="1371600" y="3505200"/>
            <a:ext cx="22860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66056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304800" y="1143000"/>
            <a:ext cx="8839200" cy="5334000"/>
          </a:xfrm>
        </p:spPr>
        <p:txBody>
          <a:bodyPr/>
          <a:lstStyle/>
          <a:p>
            <a:pPr marL="609600" indent="-609600">
              <a:lnSpc>
                <a:spcPct val="90000"/>
              </a:lnSpc>
              <a:buFontTx/>
              <a:buNone/>
            </a:pPr>
            <a:r>
              <a:rPr lang="en-US" altLang="en-US" sz="2800">
                <a:latin typeface="Trebuchet MS" panose="020B0603020202020204" pitchFamily="34" charset="0"/>
                <a:cs typeface="Times New Roman" panose="02020603050405020304" pitchFamily="18" charset="0"/>
              </a:rPr>
              <a:t>Definition:</a:t>
            </a:r>
          </a:p>
          <a:p>
            <a:pPr marL="1100138" lvl="1" indent="-533400">
              <a:lnSpc>
                <a:spcPct val="90000"/>
              </a:lnSpc>
              <a:buFontTx/>
              <a:buNone/>
            </a:pPr>
            <a:r>
              <a:rPr lang="en-US" altLang="en-US" sz="2400">
                <a:latin typeface="Trebuchet MS" panose="020B0603020202020204" pitchFamily="34" charset="0"/>
                <a:cs typeface="Times New Roman" panose="02020603050405020304" pitchFamily="18" charset="0"/>
              </a:rPr>
              <a:t>Attacker sends messages masquerading as some one else</a:t>
            </a:r>
          </a:p>
          <a:p>
            <a:pPr marL="1100138" lvl="1" indent="-533400">
              <a:lnSpc>
                <a:spcPct val="90000"/>
              </a:lnSpc>
              <a:buFontTx/>
              <a:buNone/>
            </a:pPr>
            <a:r>
              <a:rPr lang="en-US" altLang="en-US" sz="2400">
                <a:latin typeface="Trebuchet MS" panose="020B0603020202020204" pitchFamily="34" charset="0"/>
                <a:cs typeface="Times New Roman" panose="02020603050405020304" pitchFamily="18" charset="0"/>
              </a:rPr>
              <a:t>What can be the repercussions?</a:t>
            </a:r>
          </a:p>
          <a:p>
            <a:pPr marL="1100138" lvl="1" indent="-533400">
              <a:lnSpc>
                <a:spcPct val="90000"/>
              </a:lnSpc>
            </a:pPr>
            <a:endParaRPr lang="en-US" altLang="en-US" sz="2400">
              <a:latin typeface="Trebuchet MS" panose="020B0603020202020204" pitchFamily="34" charset="0"/>
              <a:cs typeface="Times New Roman" panose="02020603050405020304" pitchFamily="18" charset="0"/>
            </a:endParaRPr>
          </a:p>
          <a:p>
            <a:pPr marL="609600" indent="-609600">
              <a:lnSpc>
                <a:spcPct val="90000"/>
              </a:lnSpc>
              <a:buFontTx/>
              <a:buNone/>
            </a:pPr>
            <a:r>
              <a:rPr lang="en-US" altLang="en-US" sz="2800">
                <a:latin typeface="Trebuchet MS" panose="020B0603020202020204" pitchFamily="34" charset="0"/>
                <a:cs typeface="Times New Roman" panose="02020603050405020304" pitchFamily="18" charset="0"/>
              </a:rPr>
              <a:t>Types of Email Spoofing:</a:t>
            </a:r>
          </a:p>
          <a:p>
            <a:pPr marL="1100138" lvl="1" indent="-533400">
              <a:lnSpc>
                <a:spcPct val="90000"/>
              </a:lnSpc>
              <a:buFontTx/>
              <a:buAutoNum type="arabicPeriod"/>
            </a:pPr>
            <a:r>
              <a:rPr lang="en-US" altLang="en-US" sz="2400">
                <a:latin typeface="Trebuchet MS" panose="020B0603020202020204" pitchFamily="34" charset="0"/>
                <a:cs typeface="Times New Roman" panose="02020603050405020304" pitchFamily="18" charset="0"/>
              </a:rPr>
              <a:t>Create an account with similar email address</a:t>
            </a:r>
          </a:p>
          <a:p>
            <a:pPr marL="1366838" lvl="2" indent="-457200">
              <a:lnSpc>
                <a:spcPct val="90000"/>
              </a:lnSpc>
              <a:buFontTx/>
              <a:buChar char="–"/>
            </a:pPr>
            <a:r>
              <a:rPr lang="en-US" altLang="en-US" sz="2000">
                <a:latin typeface="Trebuchet MS" panose="020B0603020202020204" pitchFamily="34" charset="0"/>
                <a:cs typeface="Times New Roman" panose="02020603050405020304" pitchFamily="18" charset="0"/>
              </a:rPr>
              <a:t>Sanjaygoel@yahoo.com: A message from this account can perplex the students</a:t>
            </a:r>
          </a:p>
          <a:p>
            <a:pPr marL="1100138" lvl="1" indent="-533400">
              <a:lnSpc>
                <a:spcPct val="90000"/>
              </a:lnSpc>
              <a:buFontTx/>
              <a:buAutoNum type="arabicPeriod"/>
            </a:pPr>
            <a:r>
              <a:rPr lang="en-US" altLang="en-US" sz="2400">
                <a:latin typeface="Trebuchet MS" panose="020B0603020202020204" pitchFamily="34" charset="0"/>
                <a:cs typeface="Times New Roman" panose="02020603050405020304" pitchFamily="18" charset="0"/>
              </a:rPr>
              <a:t>Modify a mail client</a:t>
            </a:r>
          </a:p>
          <a:p>
            <a:pPr marL="1366838" lvl="2" indent="-457200">
              <a:lnSpc>
                <a:spcPct val="90000"/>
              </a:lnSpc>
              <a:buFontTx/>
              <a:buChar char="–"/>
            </a:pPr>
            <a:r>
              <a:rPr lang="en-US" altLang="en-US" sz="2000">
                <a:latin typeface="Trebuchet MS" panose="020B0603020202020204" pitchFamily="34" charset="0"/>
                <a:cs typeface="Times New Roman" panose="02020603050405020304" pitchFamily="18" charset="0"/>
              </a:rPr>
              <a:t>Attacker can put in any return address he wants to in the mail he sends</a:t>
            </a:r>
          </a:p>
          <a:p>
            <a:pPr marL="1100138" lvl="1" indent="-533400">
              <a:lnSpc>
                <a:spcPct val="90000"/>
              </a:lnSpc>
              <a:buFontTx/>
              <a:buAutoNum type="arabicPeriod"/>
            </a:pPr>
            <a:r>
              <a:rPr lang="en-US" altLang="en-US" sz="2400">
                <a:latin typeface="Trebuchet MS" panose="020B0603020202020204" pitchFamily="34" charset="0"/>
                <a:cs typeface="Times New Roman" panose="02020603050405020304" pitchFamily="18" charset="0"/>
              </a:rPr>
              <a:t>Telnet to port 25</a:t>
            </a:r>
          </a:p>
          <a:p>
            <a:pPr marL="1366838" lvl="2" indent="-457200">
              <a:lnSpc>
                <a:spcPct val="90000"/>
              </a:lnSpc>
              <a:buFontTx/>
              <a:buChar char="–"/>
            </a:pPr>
            <a:r>
              <a:rPr lang="en-US" altLang="en-US" sz="2000">
                <a:latin typeface="Trebuchet MS" panose="020B0603020202020204" pitchFamily="34" charset="0"/>
                <a:cs typeface="Times New Roman" panose="02020603050405020304" pitchFamily="18" charset="0"/>
              </a:rPr>
              <a:t>Most mail servers use port 25 for SMTP. Attacker logs on to this port and composes a message for the user.</a:t>
            </a:r>
          </a:p>
        </p:txBody>
      </p:sp>
      <p:sp>
        <p:nvSpPr>
          <p:cNvPr id="337923"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 Email Spoofing </a:t>
            </a:r>
          </a:p>
        </p:txBody>
      </p:sp>
    </p:spTree>
    <p:extLst>
      <p:ext uri="{BB962C8B-B14F-4D97-AF65-F5344CB8AC3E}">
        <p14:creationId xmlns:p14="http://schemas.microsoft.com/office/powerpoint/2010/main" val="342525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body" idx="1"/>
          </p:nvPr>
        </p:nvSpPr>
        <p:spPr>
          <a:xfrm>
            <a:off x="304800" y="1143000"/>
            <a:ext cx="8839200" cy="5334000"/>
          </a:xfrm>
        </p:spPr>
        <p:txBody>
          <a:bodyPr>
            <a:normAutofit lnSpcReduction="10000"/>
          </a:bodyPr>
          <a:lstStyle/>
          <a:p>
            <a:pPr marL="609600" indent="-609600">
              <a:lnSpc>
                <a:spcPct val="90000"/>
              </a:lnSpc>
            </a:pPr>
            <a:r>
              <a:rPr lang="en-US" altLang="en-US" sz="2400">
                <a:latin typeface="Trebuchet MS" panose="020B0603020202020204" pitchFamily="34" charset="0"/>
                <a:cs typeface="Times New Roman" panose="02020603050405020304" pitchFamily="18" charset="0"/>
              </a:rPr>
              <a:t>Basic </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Attacker registers a web address matching an entity e.g. votebush.com, geproducts.com, gesucks.com</a:t>
            </a:r>
          </a:p>
          <a:p>
            <a:pPr marL="609600" indent="-609600">
              <a:lnSpc>
                <a:spcPct val="90000"/>
              </a:lnSpc>
            </a:pPr>
            <a:r>
              <a:rPr lang="en-US" altLang="en-US" sz="2400">
                <a:latin typeface="Trebuchet MS" panose="020B0603020202020204" pitchFamily="34" charset="0"/>
                <a:cs typeface="Times New Roman" panose="02020603050405020304" pitchFamily="18" charset="0"/>
              </a:rPr>
              <a:t>Man-in-the-Middle Attack</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Attacker acts as a proxy between the web server and the client</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Attacker has to compromise the router or a node through which the relevant traffic flows</a:t>
            </a:r>
          </a:p>
          <a:p>
            <a:pPr marL="609600" indent="-609600">
              <a:lnSpc>
                <a:spcPct val="90000"/>
              </a:lnSpc>
            </a:pPr>
            <a:r>
              <a:rPr lang="en-US" altLang="en-US" sz="2400">
                <a:latin typeface="Trebuchet MS" panose="020B0603020202020204" pitchFamily="34" charset="0"/>
                <a:cs typeface="Times New Roman" panose="02020603050405020304" pitchFamily="18" charset="0"/>
              </a:rPr>
              <a:t>URL Rewriting</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Attacker redirects web traffic to another site that is controlled by the attacker</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Attacker writes his own web site address before the legitimate link</a:t>
            </a:r>
          </a:p>
          <a:p>
            <a:pPr marL="609600" indent="-609600">
              <a:lnSpc>
                <a:spcPct val="90000"/>
              </a:lnSpc>
            </a:pPr>
            <a:r>
              <a:rPr lang="en-US" altLang="en-US" sz="2400">
                <a:latin typeface="Trebuchet MS" panose="020B0603020202020204" pitchFamily="34" charset="0"/>
                <a:cs typeface="Times New Roman" panose="02020603050405020304" pitchFamily="18" charset="0"/>
              </a:rPr>
              <a:t>Tracking State</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When a user logs on to a site a persistent authentication is maintained</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This authentication can be stolen for masquerading as the user </a:t>
            </a:r>
          </a:p>
        </p:txBody>
      </p:sp>
      <p:sp>
        <p:nvSpPr>
          <p:cNvPr id="339971"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Web Spoofing </a:t>
            </a:r>
          </a:p>
        </p:txBody>
      </p:sp>
    </p:spTree>
    <p:extLst>
      <p:ext uri="{BB962C8B-B14F-4D97-AF65-F5344CB8AC3E}">
        <p14:creationId xmlns:p14="http://schemas.microsoft.com/office/powerpoint/2010/main" val="309394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a:xfrm>
            <a:off x="304800" y="1143000"/>
            <a:ext cx="8839200" cy="5334000"/>
          </a:xfrm>
        </p:spPr>
        <p:txBody>
          <a:bodyPr/>
          <a:lstStyle/>
          <a:p>
            <a:pPr marL="609600" indent="-609600"/>
            <a:r>
              <a:rPr lang="en-US" altLang="en-US" sz="2800">
                <a:latin typeface="Trebuchet MS" panose="020B0603020202020204" pitchFamily="34" charset="0"/>
                <a:cs typeface="Times New Roman" panose="02020603050405020304" pitchFamily="18" charset="0"/>
              </a:rPr>
              <a:t>Web Site maintains authentication so that the user does not have to authenticate repeatedly</a:t>
            </a:r>
          </a:p>
          <a:p>
            <a:pPr marL="609600" indent="-609600"/>
            <a:r>
              <a:rPr lang="en-US" altLang="en-US" sz="2800">
                <a:latin typeface="Trebuchet MS" panose="020B0603020202020204" pitchFamily="34" charset="0"/>
                <a:cs typeface="Times New Roman" panose="02020603050405020304" pitchFamily="18" charset="0"/>
              </a:rPr>
              <a:t>Three types of tracking methods are used:  </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Cookies: Line of text with ID on the users cookie file</a:t>
            </a:r>
          </a:p>
          <a:p>
            <a:pPr marL="1366838" lvl="2" indent="-457200">
              <a:buFontTx/>
              <a:buChar char="–"/>
            </a:pPr>
            <a:r>
              <a:rPr lang="en-US" altLang="en-US" sz="2000">
                <a:latin typeface="Trebuchet MS" panose="020B0603020202020204" pitchFamily="34" charset="0"/>
                <a:cs typeface="Times New Roman" panose="02020603050405020304" pitchFamily="18" charset="0"/>
              </a:rPr>
              <a:t>Attacker can read the ID from users cookie file</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URL Session Tracking: An id is appended to all the links in the website web pages.</a:t>
            </a:r>
          </a:p>
          <a:p>
            <a:pPr marL="1366838" lvl="2" indent="-457200">
              <a:buFontTx/>
              <a:buChar char="–"/>
            </a:pPr>
            <a:r>
              <a:rPr lang="en-US" altLang="en-US" sz="2000">
                <a:latin typeface="Trebuchet MS" panose="020B0603020202020204" pitchFamily="34" charset="0"/>
                <a:cs typeface="Times New Roman" panose="02020603050405020304" pitchFamily="18" charset="0"/>
              </a:rPr>
              <a:t>Attacker can guess or read this id and masquerade as user</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Hidden Form Elements</a:t>
            </a:r>
          </a:p>
          <a:p>
            <a:pPr marL="1366838" lvl="2" indent="-457200">
              <a:buFontTx/>
              <a:buChar char="–"/>
            </a:pPr>
            <a:r>
              <a:rPr lang="en-US" altLang="en-US" sz="2000">
                <a:latin typeface="Trebuchet MS" panose="020B0603020202020204" pitchFamily="34" charset="0"/>
                <a:cs typeface="Times New Roman" panose="02020603050405020304" pitchFamily="18" charset="0"/>
              </a:rPr>
              <a:t>ID is hidden in form elements which are not visible to user</a:t>
            </a:r>
          </a:p>
          <a:p>
            <a:pPr marL="1366838" lvl="2" indent="-457200">
              <a:buFontTx/>
              <a:buChar char="–"/>
            </a:pPr>
            <a:r>
              <a:rPr lang="en-US" altLang="en-US" sz="2000">
                <a:latin typeface="Trebuchet MS" panose="020B0603020202020204" pitchFamily="34" charset="0"/>
                <a:cs typeface="Times New Roman" panose="02020603050405020304" pitchFamily="18" charset="0"/>
              </a:rPr>
              <a:t>Hacker can modify these to masquerade as another user</a:t>
            </a:r>
          </a:p>
        </p:txBody>
      </p:sp>
      <p:sp>
        <p:nvSpPr>
          <p:cNvPr id="344067"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Web Spoofing – Tracking State</a:t>
            </a:r>
          </a:p>
        </p:txBody>
      </p:sp>
    </p:spTree>
    <p:extLst>
      <p:ext uri="{BB962C8B-B14F-4D97-AF65-F5344CB8AC3E}">
        <p14:creationId xmlns:p14="http://schemas.microsoft.com/office/powerpoint/2010/main" val="170217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C00000"/>
                </a:solidFill>
                <a:effectLst>
                  <a:outerShdw blurRad="38100" dist="38100" dir="2700000" algn="tl">
                    <a:srgbClr val="000000">
                      <a:alpha val="43137"/>
                    </a:srgbClr>
                  </a:outerShdw>
                </a:effectLst>
              </a:rPr>
              <a:t>ALSO</a:t>
            </a:r>
            <a:r>
              <a:rPr lang="en-US" dirty="0" smtClean="0">
                <a:solidFill>
                  <a:srgbClr val="C00000"/>
                </a:solidFill>
              </a:rPr>
              <a:t> . . .</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t>See the following online:</a:t>
            </a:r>
          </a:p>
          <a:p>
            <a:pPr lvl="1"/>
            <a:r>
              <a:rPr lang="en-US" dirty="0" smtClean="0"/>
              <a:t>Evolution of </a:t>
            </a:r>
            <a:r>
              <a:rPr lang="en-US" dirty="0"/>
              <a:t>the PC </a:t>
            </a:r>
            <a:endParaRPr lang="en-US" dirty="0" smtClean="0"/>
          </a:p>
          <a:p>
            <a:pPr marL="0" indent="0">
              <a:buNone/>
            </a:pPr>
            <a:r>
              <a:rPr lang="en-US" sz="1400" dirty="0" smtClean="0">
                <a:hlinkClick r:id="rId2"/>
              </a:rPr>
              <a:t>http</a:t>
            </a:r>
            <a:r>
              <a:rPr lang="en-US" sz="1400" dirty="0">
                <a:hlinkClick r:id="rId2"/>
              </a:rPr>
              <a:t>://</a:t>
            </a:r>
            <a:r>
              <a:rPr lang="en-US" sz="1400" dirty="0" smtClean="0">
                <a:hlinkClick r:id="rId2"/>
              </a:rPr>
              <a:t>www.aarp.org/home-family/personal-technology/info-10-2012/evolution-of-the-pc.html#slide1</a:t>
            </a:r>
            <a:r>
              <a:rPr lang="en-US" sz="1400" dirty="0" smtClean="0"/>
              <a:t> </a:t>
            </a:r>
            <a:endParaRPr lang="en-US" dirty="0"/>
          </a:p>
          <a:p>
            <a:pPr marL="0" indent="0">
              <a:buNone/>
            </a:pPr>
            <a:endParaRPr lang="en-US" dirty="0"/>
          </a:p>
          <a:p>
            <a:pPr lvl="1"/>
            <a:r>
              <a:rPr lang="en-US" dirty="0" smtClean="0"/>
              <a:t>Kids react to Old Computers</a:t>
            </a:r>
          </a:p>
          <a:p>
            <a:pPr marL="457200" lvl="1" indent="0">
              <a:buNone/>
            </a:pPr>
            <a:r>
              <a:rPr lang="en-US" sz="1400" dirty="0">
                <a:hlinkClick r:id="rId3"/>
              </a:rPr>
              <a:t>http://</a:t>
            </a:r>
            <a:r>
              <a:rPr lang="en-US" sz="1400" dirty="0" smtClean="0">
                <a:hlinkClick r:id="rId3"/>
              </a:rPr>
              <a:t>www.youtube.com/watch?v=PF7EpEnglgk</a:t>
            </a:r>
            <a:endParaRPr lang="en-US" sz="1400" dirty="0" smtClean="0"/>
          </a:p>
          <a:p>
            <a:pPr marL="457200" lvl="1" indent="0">
              <a:buNone/>
            </a:pPr>
            <a:endParaRPr lang="en-US" sz="1400" dirty="0"/>
          </a:p>
        </p:txBody>
      </p:sp>
    </p:spTree>
    <p:extLst>
      <p:ext uri="{BB962C8B-B14F-4D97-AF65-F5344CB8AC3E}">
        <p14:creationId xmlns:p14="http://schemas.microsoft.com/office/powerpoint/2010/main" val="27425227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body" idx="1"/>
          </p:nvPr>
        </p:nvSpPr>
        <p:spPr>
          <a:xfrm>
            <a:off x="304800" y="1143000"/>
            <a:ext cx="8839200" cy="5334000"/>
          </a:xfrm>
        </p:spPr>
        <p:txBody>
          <a:bodyPr/>
          <a:lstStyle/>
          <a:p>
            <a:pPr marL="609600" indent="-609600">
              <a:buFontTx/>
              <a:buNone/>
            </a:pPr>
            <a:r>
              <a:rPr lang="en-US" altLang="en-US" sz="2800">
                <a:latin typeface="Trebuchet MS" panose="020B0603020202020204" pitchFamily="34" charset="0"/>
                <a:cs typeface="Times New Roman" panose="02020603050405020304" pitchFamily="18" charset="0"/>
              </a:rPr>
              <a:t>Definition:</a:t>
            </a:r>
          </a:p>
          <a:p>
            <a:pPr marL="1100138" lvl="1" indent="-533400">
              <a:buFontTx/>
              <a:buNone/>
            </a:pPr>
            <a:r>
              <a:rPr lang="en-US" altLang="en-US" sz="2400">
                <a:latin typeface="Trebuchet MS" panose="020B0603020202020204" pitchFamily="34" charset="0"/>
                <a:cs typeface="Times New Roman" panose="02020603050405020304" pitchFamily="18" charset="0"/>
              </a:rPr>
              <a:t>Process of taking over an existing active session</a:t>
            </a:r>
          </a:p>
          <a:p>
            <a:pPr marL="1100138" lvl="1" indent="-533400">
              <a:buFontTx/>
              <a:buNone/>
            </a:pPr>
            <a:endParaRPr lang="en-US" altLang="en-US" sz="2400">
              <a:latin typeface="Trebuchet MS" panose="020B0603020202020204" pitchFamily="34" charset="0"/>
              <a:cs typeface="Times New Roman" panose="02020603050405020304" pitchFamily="18" charset="0"/>
            </a:endParaRPr>
          </a:p>
          <a:p>
            <a:pPr marL="609600" indent="-609600">
              <a:buFontTx/>
              <a:buNone/>
            </a:pPr>
            <a:r>
              <a:rPr lang="en-US" altLang="en-US" sz="2800">
                <a:latin typeface="Trebuchet MS" panose="020B0603020202020204" pitchFamily="34" charset="0"/>
                <a:cs typeface="Times New Roman" panose="02020603050405020304" pitchFamily="18" charset="0"/>
              </a:rPr>
              <a:t>Modus Operandi:</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User makes a connection to the server by authenticating using his user ID and password.</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After the users authenticate, they have access to the server as long as the session lasts.</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Hacker takes the user offline by denial of service</a:t>
            </a:r>
          </a:p>
          <a:p>
            <a:pPr marL="1100138" lvl="1" indent="-533400">
              <a:buFontTx/>
              <a:buAutoNum type="arabicPeriod"/>
            </a:pPr>
            <a:r>
              <a:rPr lang="en-US" altLang="en-US" sz="2400">
                <a:latin typeface="Trebuchet MS" panose="020B0603020202020204" pitchFamily="34" charset="0"/>
                <a:cs typeface="Times New Roman" panose="02020603050405020304" pitchFamily="18" charset="0"/>
              </a:rPr>
              <a:t>Hacker gains access to the user by impersonating the user</a:t>
            </a:r>
          </a:p>
        </p:txBody>
      </p:sp>
      <p:sp>
        <p:nvSpPr>
          <p:cNvPr id="333827"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Session Hijacking </a:t>
            </a:r>
          </a:p>
        </p:txBody>
      </p:sp>
    </p:spTree>
    <p:extLst>
      <p:ext uri="{BB962C8B-B14F-4D97-AF65-F5344CB8AC3E}">
        <p14:creationId xmlns:p14="http://schemas.microsoft.com/office/powerpoint/2010/main" val="385006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body" idx="1"/>
          </p:nvPr>
        </p:nvSpPr>
        <p:spPr>
          <a:xfrm>
            <a:off x="304800" y="5029200"/>
            <a:ext cx="8839200" cy="1447800"/>
          </a:xfrm>
        </p:spPr>
        <p:txBody>
          <a:bodyPr/>
          <a:lstStyle/>
          <a:p>
            <a:pPr marL="609600" indent="-609600">
              <a:lnSpc>
                <a:spcPct val="90000"/>
              </a:lnSpc>
            </a:pPr>
            <a:r>
              <a:rPr lang="en-US" altLang="en-US" sz="2400">
                <a:latin typeface="Trebuchet MS" panose="020B0603020202020204" pitchFamily="34" charset="0"/>
                <a:cs typeface="Times New Roman" panose="02020603050405020304" pitchFamily="18" charset="0"/>
              </a:rPr>
              <a:t>Attacker can </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monitor the session</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periodically inject commands into session</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launch passive and active attacks from the session</a:t>
            </a:r>
          </a:p>
        </p:txBody>
      </p:sp>
      <p:sp>
        <p:nvSpPr>
          <p:cNvPr id="329731"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Session Hijacking </a:t>
            </a:r>
          </a:p>
        </p:txBody>
      </p:sp>
      <p:pic>
        <p:nvPicPr>
          <p:cNvPr id="329732" name="Picture 4" descr="I:\sun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1676400"/>
            <a:ext cx="812800" cy="811213"/>
          </a:xfrm>
          <a:prstGeom prst="rect">
            <a:avLst/>
          </a:prstGeom>
          <a:noFill/>
          <a:extLst>
            <a:ext uri="{909E8E84-426E-40DD-AFC4-6F175D3DCCD1}">
              <a14:hiddenFill xmlns:a14="http://schemas.microsoft.com/office/drawing/2010/main">
                <a:solidFill>
                  <a:srgbClr val="FFFFFF"/>
                </a:solidFill>
              </a14:hiddenFill>
            </a:ext>
          </a:extLst>
        </p:spPr>
      </p:pic>
      <p:pic>
        <p:nvPicPr>
          <p:cNvPr id="3297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11636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7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763" y="3276600"/>
            <a:ext cx="11636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9736" name="Line 8"/>
          <p:cNvSpPr>
            <a:spLocks noChangeShapeType="1"/>
          </p:cNvSpPr>
          <p:nvPr/>
        </p:nvSpPr>
        <p:spPr bwMode="auto">
          <a:xfrm flipH="1">
            <a:off x="2514600" y="1828800"/>
            <a:ext cx="35814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7" name="Line 9"/>
          <p:cNvSpPr>
            <a:spLocks noChangeShapeType="1"/>
          </p:cNvSpPr>
          <p:nvPr/>
        </p:nvSpPr>
        <p:spPr bwMode="auto">
          <a:xfrm>
            <a:off x="2590800" y="2362200"/>
            <a:ext cx="35814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38" name="Text Box 10"/>
          <p:cNvSpPr txBox="1">
            <a:spLocks noChangeArrowheads="1"/>
          </p:cNvSpPr>
          <p:nvPr/>
        </p:nvSpPr>
        <p:spPr bwMode="auto">
          <a:xfrm>
            <a:off x="3155950" y="1538288"/>
            <a:ext cx="231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Bob telnets to Server</a:t>
            </a:r>
          </a:p>
        </p:txBody>
      </p:sp>
      <p:sp>
        <p:nvSpPr>
          <p:cNvPr id="329739" name="Text Box 11"/>
          <p:cNvSpPr txBox="1">
            <a:spLocks noChangeArrowheads="1"/>
          </p:cNvSpPr>
          <p:nvPr/>
        </p:nvSpPr>
        <p:spPr bwMode="auto">
          <a:xfrm>
            <a:off x="2819400" y="2054225"/>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Bob authenticates to Server</a:t>
            </a:r>
          </a:p>
        </p:txBody>
      </p:sp>
      <p:sp>
        <p:nvSpPr>
          <p:cNvPr id="329740" name="Text Box 12"/>
          <p:cNvSpPr txBox="1">
            <a:spLocks noChangeArrowheads="1"/>
          </p:cNvSpPr>
          <p:nvPr/>
        </p:nvSpPr>
        <p:spPr bwMode="auto">
          <a:xfrm>
            <a:off x="1390650" y="2590800"/>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Bob</a:t>
            </a:r>
          </a:p>
        </p:txBody>
      </p:sp>
      <p:sp>
        <p:nvSpPr>
          <p:cNvPr id="329741" name="Text Box 13"/>
          <p:cNvSpPr txBox="1">
            <a:spLocks noChangeArrowheads="1"/>
          </p:cNvSpPr>
          <p:nvPr/>
        </p:nvSpPr>
        <p:spPr bwMode="auto">
          <a:xfrm>
            <a:off x="3962400" y="451008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Attacker</a:t>
            </a:r>
          </a:p>
        </p:txBody>
      </p:sp>
      <p:sp>
        <p:nvSpPr>
          <p:cNvPr id="329742" name="Text Box 14"/>
          <p:cNvSpPr txBox="1">
            <a:spLocks noChangeArrowheads="1"/>
          </p:cNvSpPr>
          <p:nvPr/>
        </p:nvSpPr>
        <p:spPr bwMode="auto">
          <a:xfrm>
            <a:off x="6457950" y="24384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Server</a:t>
            </a:r>
          </a:p>
        </p:txBody>
      </p:sp>
      <p:sp>
        <p:nvSpPr>
          <p:cNvPr id="329745" name="Line 17"/>
          <p:cNvSpPr>
            <a:spLocks noChangeShapeType="1"/>
          </p:cNvSpPr>
          <p:nvPr/>
        </p:nvSpPr>
        <p:spPr bwMode="auto">
          <a:xfrm flipV="1">
            <a:off x="4800600" y="2743200"/>
            <a:ext cx="1676400" cy="76200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46" name="Line 18"/>
          <p:cNvSpPr>
            <a:spLocks noChangeShapeType="1"/>
          </p:cNvSpPr>
          <p:nvPr/>
        </p:nvSpPr>
        <p:spPr bwMode="auto">
          <a:xfrm flipH="1" flipV="1">
            <a:off x="2133600" y="2743200"/>
            <a:ext cx="1676400" cy="76200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47" name="Text Box 19"/>
          <p:cNvSpPr txBox="1">
            <a:spLocks noChangeArrowheads="1"/>
          </p:cNvSpPr>
          <p:nvPr/>
        </p:nvSpPr>
        <p:spPr bwMode="auto">
          <a:xfrm>
            <a:off x="2286000" y="306228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Die!</a:t>
            </a:r>
          </a:p>
        </p:txBody>
      </p:sp>
      <p:sp>
        <p:nvSpPr>
          <p:cNvPr id="329748" name="Text Box 20"/>
          <p:cNvSpPr txBox="1">
            <a:spLocks noChangeArrowheads="1"/>
          </p:cNvSpPr>
          <p:nvPr/>
        </p:nvSpPr>
        <p:spPr bwMode="auto">
          <a:xfrm>
            <a:off x="5505450" y="306228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Hi! I am Bob</a:t>
            </a:r>
          </a:p>
        </p:txBody>
      </p:sp>
    </p:spTree>
    <p:extLst>
      <p:ext uri="{BB962C8B-B14F-4D97-AF65-F5344CB8AC3E}">
        <p14:creationId xmlns:p14="http://schemas.microsoft.com/office/powerpoint/2010/main" val="236305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body" idx="1"/>
          </p:nvPr>
        </p:nvSpPr>
        <p:spPr>
          <a:xfrm>
            <a:off x="304800" y="1219200"/>
            <a:ext cx="8839200" cy="5257800"/>
          </a:xfrm>
        </p:spPr>
        <p:txBody>
          <a:bodyPr/>
          <a:lstStyle/>
          <a:p>
            <a:pPr marL="609600" indent="-609600"/>
            <a:r>
              <a:rPr lang="en-US" altLang="en-US" sz="2400">
                <a:latin typeface="Trebuchet MS" panose="020B0603020202020204" pitchFamily="34" charset="0"/>
                <a:cs typeface="Times New Roman" panose="02020603050405020304" pitchFamily="18" charset="0"/>
              </a:rPr>
              <a:t>Attackers exploit sequence numbers to hijack sessions</a:t>
            </a:r>
          </a:p>
          <a:p>
            <a:pPr marL="609600" indent="-609600"/>
            <a:r>
              <a:rPr lang="en-US" altLang="en-US" sz="2400">
                <a:latin typeface="Trebuchet MS" panose="020B0603020202020204" pitchFamily="34" charset="0"/>
                <a:cs typeface="Times New Roman" panose="02020603050405020304" pitchFamily="18" charset="0"/>
              </a:rPr>
              <a:t>Sequence numbers are 32-bit counters used to: </a:t>
            </a:r>
          </a:p>
          <a:p>
            <a:pPr marL="1100138" lvl="1" indent="-533400"/>
            <a:r>
              <a:rPr lang="en-US" altLang="en-US" sz="2000">
                <a:latin typeface="Trebuchet MS" panose="020B0603020202020204" pitchFamily="34" charset="0"/>
                <a:cs typeface="Times New Roman" panose="02020603050405020304" pitchFamily="18" charset="0"/>
              </a:rPr>
              <a:t>tell receiving machines the correct order of packets</a:t>
            </a:r>
          </a:p>
          <a:p>
            <a:pPr marL="1100138" lvl="1" indent="-533400"/>
            <a:r>
              <a:rPr lang="en-US" altLang="en-US" sz="2000">
                <a:latin typeface="Trebuchet MS" panose="020B0603020202020204" pitchFamily="34" charset="0"/>
                <a:cs typeface="Times New Roman" panose="02020603050405020304" pitchFamily="18" charset="0"/>
              </a:rPr>
              <a:t>Tell sender which packets are received and which are lost</a:t>
            </a:r>
          </a:p>
          <a:p>
            <a:pPr marL="609600" indent="-609600"/>
            <a:r>
              <a:rPr lang="en-US" altLang="en-US" sz="2400">
                <a:latin typeface="Trebuchet MS" panose="020B0603020202020204" pitchFamily="34" charset="0"/>
                <a:cs typeface="Times New Roman" panose="02020603050405020304" pitchFamily="18" charset="0"/>
              </a:rPr>
              <a:t>Receiver and Sender have their own sequence numbers</a:t>
            </a:r>
          </a:p>
          <a:p>
            <a:pPr marL="609600" indent="-609600"/>
            <a:r>
              <a:rPr lang="en-US" altLang="en-US" sz="2400">
                <a:latin typeface="Trebuchet MS" panose="020B0603020202020204" pitchFamily="34" charset="0"/>
                <a:cs typeface="Times New Roman" panose="02020603050405020304" pitchFamily="18" charset="0"/>
              </a:rPr>
              <a:t>When two parties communicate the following are needed:</a:t>
            </a:r>
          </a:p>
          <a:p>
            <a:pPr marL="1100138" lvl="1" indent="-533400"/>
            <a:r>
              <a:rPr lang="en-US" altLang="en-US" sz="2000">
                <a:latin typeface="Trebuchet MS" panose="020B0603020202020204" pitchFamily="34" charset="0"/>
                <a:cs typeface="Times New Roman" panose="02020603050405020304" pitchFamily="18" charset="0"/>
              </a:rPr>
              <a:t>IP addresses</a:t>
            </a:r>
          </a:p>
          <a:p>
            <a:pPr marL="1100138" lvl="1" indent="-533400"/>
            <a:r>
              <a:rPr lang="en-US" altLang="en-US" sz="2000">
                <a:latin typeface="Trebuchet MS" panose="020B0603020202020204" pitchFamily="34" charset="0"/>
                <a:cs typeface="Times New Roman" panose="02020603050405020304" pitchFamily="18" charset="0"/>
              </a:rPr>
              <a:t>Port Numbers</a:t>
            </a:r>
          </a:p>
          <a:p>
            <a:pPr marL="1100138" lvl="1" indent="-533400"/>
            <a:r>
              <a:rPr lang="en-US" altLang="en-US" sz="2000">
                <a:latin typeface="Trebuchet MS" panose="020B0603020202020204" pitchFamily="34" charset="0"/>
                <a:cs typeface="Times New Roman" panose="02020603050405020304" pitchFamily="18" charset="0"/>
              </a:rPr>
              <a:t>Sequence Number</a:t>
            </a:r>
          </a:p>
          <a:p>
            <a:pPr marL="609600" indent="-609600"/>
            <a:r>
              <a:rPr lang="en-US" altLang="en-US" sz="2400">
                <a:latin typeface="Trebuchet MS" panose="020B0603020202020204" pitchFamily="34" charset="0"/>
                <a:cs typeface="Times New Roman" panose="02020603050405020304" pitchFamily="18" charset="0"/>
              </a:rPr>
              <a:t>IP addresses and port numbers are easily available so once the attacker gets the server to accept his guesses sequence number he can hijack the session.</a:t>
            </a:r>
          </a:p>
        </p:txBody>
      </p:sp>
      <p:sp>
        <p:nvSpPr>
          <p:cNvPr id="331779"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sz="3200">
                <a:solidFill>
                  <a:srgbClr val="CC0000"/>
                </a:solidFill>
                <a:latin typeface="Arial-BoldMT"/>
              </a:rPr>
              <a:t>Session Hijacking – How Does it Work?</a:t>
            </a:r>
          </a:p>
        </p:txBody>
      </p:sp>
    </p:spTree>
    <p:extLst>
      <p:ext uri="{BB962C8B-B14F-4D97-AF65-F5344CB8AC3E}">
        <p14:creationId xmlns:p14="http://schemas.microsoft.com/office/powerpoint/2010/main" val="2723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body" idx="1"/>
          </p:nvPr>
        </p:nvSpPr>
        <p:spPr>
          <a:xfrm>
            <a:off x="304800" y="1143000"/>
            <a:ext cx="8839200" cy="5334000"/>
          </a:xfrm>
        </p:spPr>
        <p:txBody>
          <a:bodyPr/>
          <a:lstStyle/>
          <a:p>
            <a:pPr marL="609600" indent="-609600">
              <a:buFontTx/>
              <a:buNone/>
            </a:pPr>
            <a:r>
              <a:rPr lang="en-US" altLang="en-US" sz="2400">
                <a:latin typeface="Trebuchet MS" panose="020B0603020202020204" pitchFamily="34" charset="0"/>
                <a:cs typeface="Times New Roman" panose="02020603050405020304" pitchFamily="18" charset="0"/>
              </a:rPr>
              <a:t>Definition:</a:t>
            </a:r>
          </a:p>
          <a:p>
            <a:pPr marL="1100138" lvl="1" indent="-533400">
              <a:buFontTx/>
              <a:buNone/>
            </a:pPr>
            <a:r>
              <a:rPr lang="en-US" altLang="en-US" sz="2000">
                <a:latin typeface="Trebuchet MS" panose="020B0603020202020204" pitchFamily="34" charset="0"/>
                <a:cs typeface="Times New Roman" panose="02020603050405020304" pitchFamily="18" charset="0"/>
              </a:rPr>
              <a:t>Attack through which a person can render a system unusable or significantly slow down the system for legitimate users by overloading the system so that no one else can use it.</a:t>
            </a:r>
          </a:p>
          <a:p>
            <a:pPr marL="609600" indent="-609600">
              <a:buFontTx/>
              <a:buNone/>
            </a:pPr>
            <a:r>
              <a:rPr lang="en-US" altLang="en-US" sz="2400">
                <a:latin typeface="Trebuchet MS" panose="020B0603020202020204" pitchFamily="34" charset="0"/>
                <a:cs typeface="Times New Roman" panose="02020603050405020304" pitchFamily="18" charset="0"/>
              </a:rPr>
              <a:t>Types:</a:t>
            </a:r>
          </a:p>
          <a:p>
            <a:pPr marL="1100138" lvl="1" indent="-533400">
              <a:buFontTx/>
              <a:buAutoNum type="arabicPeriod"/>
            </a:pPr>
            <a:r>
              <a:rPr lang="en-US" altLang="en-US" sz="2000">
                <a:latin typeface="Trebuchet MS" panose="020B0603020202020204" pitchFamily="34" charset="0"/>
                <a:cs typeface="Times New Roman" panose="02020603050405020304" pitchFamily="18" charset="0"/>
              </a:rPr>
              <a:t>Crashing the system or network</a:t>
            </a:r>
          </a:p>
          <a:p>
            <a:pPr marL="1366838" lvl="2" indent="-457200">
              <a:buFontTx/>
              <a:buChar char="–"/>
            </a:pPr>
            <a:r>
              <a:rPr lang="en-US" altLang="en-US" sz="1800">
                <a:latin typeface="Trebuchet MS" panose="020B0603020202020204" pitchFamily="34" charset="0"/>
                <a:cs typeface="Times New Roman" panose="02020603050405020304" pitchFamily="18" charset="0"/>
              </a:rPr>
              <a:t>Send the victim data or packets which will cause  system to crash or reboot.</a:t>
            </a:r>
          </a:p>
          <a:p>
            <a:pPr marL="1100138" lvl="1" indent="-533400">
              <a:buFontTx/>
              <a:buAutoNum type="arabicPeriod"/>
            </a:pPr>
            <a:r>
              <a:rPr lang="en-US" altLang="en-US" sz="2000">
                <a:latin typeface="Trebuchet MS" panose="020B0603020202020204" pitchFamily="34" charset="0"/>
                <a:cs typeface="Times New Roman" panose="02020603050405020304" pitchFamily="18" charset="0"/>
              </a:rPr>
              <a:t>Exhausting the resources by flooding the system or network with information </a:t>
            </a:r>
          </a:p>
          <a:p>
            <a:pPr marL="1366838" lvl="2" indent="-457200">
              <a:buFontTx/>
              <a:buChar char="–"/>
            </a:pPr>
            <a:r>
              <a:rPr lang="en-US" altLang="en-US" sz="1800">
                <a:latin typeface="Trebuchet MS" panose="020B0603020202020204" pitchFamily="34" charset="0"/>
                <a:cs typeface="Times New Roman" panose="02020603050405020304" pitchFamily="18" charset="0"/>
              </a:rPr>
              <a:t>Since all resources are exhausted others are denied access to the resources </a:t>
            </a:r>
          </a:p>
          <a:p>
            <a:pPr marL="1100138" lvl="1" indent="-533400">
              <a:buFontTx/>
              <a:buAutoNum type="arabicPeriod"/>
            </a:pPr>
            <a:r>
              <a:rPr lang="en-US" altLang="en-US" sz="2000">
                <a:latin typeface="Trebuchet MS" panose="020B0603020202020204" pitchFamily="34" charset="0"/>
                <a:cs typeface="Times New Roman" panose="02020603050405020304" pitchFamily="18" charset="0"/>
              </a:rPr>
              <a:t>Distributed DOS attacks are coordinated denial of service attacks involving several people and/or machines to launch attacks</a:t>
            </a:r>
          </a:p>
        </p:txBody>
      </p:sp>
      <p:sp>
        <p:nvSpPr>
          <p:cNvPr id="346115"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Denial of Service (DOS) Attack </a:t>
            </a:r>
          </a:p>
        </p:txBody>
      </p:sp>
    </p:spTree>
    <p:extLst>
      <p:ext uri="{BB962C8B-B14F-4D97-AF65-F5344CB8AC3E}">
        <p14:creationId xmlns:p14="http://schemas.microsoft.com/office/powerpoint/2010/main" val="7743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body" idx="1"/>
          </p:nvPr>
        </p:nvSpPr>
        <p:spPr>
          <a:xfrm>
            <a:off x="304800" y="1143000"/>
            <a:ext cx="8839200" cy="5334000"/>
          </a:xfrm>
        </p:spPr>
        <p:txBody>
          <a:bodyPr/>
          <a:lstStyle/>
          <a:p>
            <a:pPr marL="609600" indent="-609600">
              <a:lnSpc>
                <a:spcPct val="90000"/>
              </a:lnSpc>
              <a:buFontTx/>
              <a:buNone/>
            </a:pPr>
            <a:r>
              <a:rPr lang="en-US" altLang="en-US" sz="2400">
                <a:latin typeface="Trebuchet MS" panose="020B0603020202020204" pitchFamily="34" charset="0"/>
                <a:cs typeface="Times New Roman" panose="02020603050405020304" pitchFamily="18" charset="0"/>
              </a:rPr>
              <a:t>Types:</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Ping of Death</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SSPing</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Land</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Smurf</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SYN Flood</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CPU Hog</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Win Nuke</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RPC Locator</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Jolt2</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Bubonic</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Microsoft Incomplete TCP/IP Packet Vulnerability</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HP Openview Node Manager SNMP DOS Vulneability</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Netscreen Firewall DOS Vulnerability</a:t>
            </a:r>
          </a:p>
          <a:p>
            <a:pPr marL="1100138" lvl="1" indent="-533400">
              <a:lnSpc>
                <a:spcPct val="90000"/>
              </a:lnSpc>
              <a:buFontTx/>
              <a:buAutoNum type="arabicPeriod"/>
            </a:pPr>
            <a:r>
              <a:rPr lang="en-US" altLang="en-US" sz="2000">
                <a:latin typeface="Trebuchet MS" panose="020B0603020202020204" pitchFamily="34" charset="0"/>
                <a:cs typeface="Times New Roman" panose="02020603050405020304" pitchFamily="18" charset="0"/>
              </a:rPr>
              <a:t>Checkpoint Firewall DOS Vulnerability</a:t>
            </a:r>
          </a:p>
        </p:txBody>
      </p:sp>
      <p:sp>
        <p:nvSpPr>
          <p:cNvPr id="348163"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Denial of Service (DOS) Attack </a:t>
            </a:r>
          </a:p>
        </p:txBody>
      </p:sp>
    </p:spTree>
    <p:extLst>
      <p:ext uri="{BB962C8B-B14F-4D97-AF65-F5344CB8AC3E}">
        <p14:creationId xmlns:p14="http://schemas.microsoft.com/office/powerpoint/2010/main" val="225762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body" idx="1"/>
          </p:nvPr>
        </p:nvSpPr>
        <p:spPr>
          <a:xfrm>
            <a:off x="304800" y="1371600"/>
            <a:ext cx="8839200" cy="1295400"/>
          </a:xfrm>
        </p:spPr>
        <p:txBody>
          <a:bodyPr>
            <a:normAutofit fontScale="62500" lnSpcReduction="20000"/>
          </a:bodyPr>
          <a:lstStyle/>
          <a:p>
            <a:pPr marL="609600" indent="-609600">
              <a:lnSpc>
                <a:spcPct val="90000"/>
              </a:lnSpc>
            </a:pPr>
            <a:r>
              <a:rPr lang="en-US" altLang="en-US" sz="2400" dirty="0">
                <a:latin typeface="Trebuchet MS" panose="020B0603020202020204" pitchFamily="34" charset="0"/>
                <a:cs typeface="Times New Roman" panose="02020603050405020304" pitchFamily="18" charset="0"/>
              </a:rPr>
              <a:t>This attack t</a:t>
            </a:r>
            <a:r>
              <a:rPr lang="en-US" altLang="en-US" sz="2800" dirty="0"/>
              <a:t>akes advantage of the way in which information is stored by computer programs</a:t>
            </a:r>
            <a:r>
              <a:rPr lang="en-US" altLang="en-US" sz="2400" dirty="0">
                <a:latin typeface="Trebuchet MS" panose="020B0603020202020204" pitchFamily="34" charset="0"/>
                <a:cs typeface="Times New Roman" panose="02020603050405020304" pitchFamily="18" charset="0"/>
              </a:rPr>
              <a:t> </a:t>
            </a:r>
          </a:p>
          <a:p>
            <a:pPr marL="609600" indent="-609600">
              <a:lnSpc>
                <a:spcPct val="90000"/>
              </a:lnSpc>
            </a:pPr>
            <a:r>
              <a:rPr lang="en-US" altLang="en-US" sz="2400" dirty="0">
                <a:latin typeface="Trebuchet MS" panose="020B0603020202020204" pitchFamily="34" charset="0"/>
                <a:cs typeface="Times New Roman" panose="02020603050405020304" pitchFamily="18" charset="0"/>
              </a:rPr>
              <a:t>An attacker tries to store more information on the stack than the size of the buffer</a:t>
            </a:r>
          </a:p>
          <a:p>
            <a:pPr marL="609600" indent="-609600">
              <a:lnSpc>
                <a:spcPct val="90000"/>
              </a:lnSpc>
            </a:pPr>
            <a:endParaRPr lang="en-US" altLang="en-US" sz="2400" dirty="0">
              <a:latin typeface="Trebuchet MS" panose="020B0603020202020204" pitchFamily="34" charset="0"/>
              <a:cs typeface="Times New Roman" panose="02020603050405020304" pitchFamily="18" charset="0"/>
            </a:endParaRPr>
          </a:p>
          <a:p>
            <a:pPr marL="609600" indent="-609600">
              <a:lnSpc>
                <a:spcPct val="90000"/>
              </a:lnSpc>
              <a:buFontTx/>
              <a:buNone/>
            </a:pPr>
            <a:r>
              <a:rPr lang="en-US" altLang="en-US" sz="2400" dirty="0">
                <a:latin typeface="Trebuchet MS" panose="020B0603020202020204" pitchFamily="34" charset="0"/>
                <a:cs typeface="Times New Roman" panose="02020603050405020304" pitchFamily="18" charset="0"/>
              </a:rPr>
              <a:t>How does it work?</a:t>
            </a:r>
          </a:p>
        </p:txBody>
      </p:sp>
      <p:sp>
        <p:nvSpPr>
          <p:cNvPr id="350211"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sz="4000" b="1" dirty="0">
                <a:solidFill>
                  <a:srgbClr val="CC0000"/>
                </a:solidFill>
                <a:latin typeface="+mn-lt"/>
              </a:rPr>
              <a:t>Buffer Overflow Attacks </a:t>
            </a:r>
          </a:p>
        </p:txBody>
      </p:sp>
      <p:grpSp>
        <p:nvGrpSpPr>
          <p:cNvPr id="350248" name="Group 40"/>
          <p:cNvGrpSpPr>
            <a:grpSpLocks/>
          </p:cNvGrpSpPr>
          <p:nvPr/>
        </p:nvGrpSpPr>
        <p:grpSpPr bwMode="auto">
          <a:xfrm>
            <a:off x="76200" y="3706813"/>
            <a:ext cx="3908425" cy="2922587"/>
            <a:chOff x="96" y="1008"/>
            <a:chExt cx="2462" cy="1841"/>
          </a:xfrm>
        </p:grpSpPr>
        <p:sp>
          <p:nvSpPr>
            <p:cNvPr id="350212" name="Rectangle 4"/>
            <p:cNvSpPr>
              <a:spLocks noChangeArrowheads="1"/>
            </p:cNvSpPr>
            <p:nvPr/>
          </p:nvSpPr>
          <p:spPr bwMode="auto">
            <a:xfrm>
              <a:off x="768" y="115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en-US" altLang="en-US">
                  <a:solidFill>
                    <a:schemeClr val="tx1"/>
                  </a:solidFill>
                </a:rPr>
                <a:t> </a:t>
              </a:r>
            </a:p>
          </p:txBody>
        </p:sp>
        <p:sp>
          <p:nvSpPr>
            <p:cNvPr id="350214" name="Rectangle 6"/>
            <p:cNvSpPr>
              <a:spLocks noChangeArrowheads="1"/>
            </p:cNvSpPr>
            <p:nvPr/>
          </p:nvSpPr>
          <p:spPr bwMode="auto">
            <a:xfrm>
              <a:off x="768" y="139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tx1"/>
                  </a:solidFill>
                </a:rPr>
                <a:t>Buffer 2</a:t>
              </a:r>
            </a:p>
            <a:p>
              <a:pPr algn="ctr"/>
              <a:r>
                <a:rPr lang="en-US" altLang="en-US" sz="1200">
                  <a:solidFill>
                    <a:schemeClr val="tx1"/>
                  </a:solidFill>
                </a:rPr>
                <a:t>Local Variable 2</a:t>
              </a:r>
            </a:p>
          </p:txBody>
        </p:sp>
        <p:sp>
          <p:nvSpPr>
            <p:cNvPr id="350215" name="Rectangle 7"/>
            <p:cNvSpPr>
              <a:spLocks noChangeArrowheads="1"/>
            </p:cNvSpPr>
            <p:nvPr/>
          </p:nvSpPr>
          <p:spPr bwMode="auto">
            <a:xfrm>
              <a:off x="768" y="163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tx1"/>
                  </a:solidFill>
                </a:rPr>
                <a:t>Buffer 1</a:t>
              </a:r>
            </a:p>
            <a:p>
              <a:pPr algn="ctr"/>
              <a:r>
                <a:rPr lang="en-US" altLang="en-US" sz="1200">
                  <a:solidFill>
                    <a:schemeClr val="tx1"/>
                  </a:solidFill>
                </a:rPr>
                <a:t>Local Variable 1</a:t>
              </a:r>
            </a:p>
          </p:txBody>
        </p:sp>
        <p:sp>
          <p:nvSpPr>
            <p:cNvPr id="350216" name="Rectangle 8"/>
            <p:cNvSpPr>
              <a:spLocks noChangeArrowheads="1"/>
            </p:cNvSpPr>
            <p:nvPr/>
          </p:nvSpPr>
          <p:spPr bwMode="auto">
            <a:xfrm>
              <a:off x="768" y="187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tx1"/>
                  </a:solidFill>
                </a:rPr>
                <a:t>Return Pointer</a:t>
              </a:r>
            </a:p>
          </p:txBody>
        </p:sp>
        <p:sp>
          <p:nvSpPr>
            <p:cNvPr id="350218" name="Rectangle 10"/>
            <p:cNvSpPr>
              <a:spLocks noChangeArrowheads="1"/>
            </p:cNvSpPr>
            <p:nvPr/>
          </p:nvSpPr>
          <p:spPr bwMode="auto">
            <a:xfrm>
              <a:off x="768" y="211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tx1"/>
                  </a:solidFill>
                </a:rPr>
                <a:t>Function Call </a:t>
              </a:r>
            </a:p>
            <a:p>
              <a:pPr algn="ctr"/>
              <a:r>
                <a:rPr lang="en-US" altLang="en-US" sz="1200">
                  <a:solidFill>
                    <a:schemeClr val="tx1"/>
                  </a:solidFill>
                </a:rPr>
                <a:t>Arguments</a:t>
              </a:r>
            </a:p>
          </p:txBody>
        </p:sp>
        <p:sp>
          <p:nvSpPr>
            <p:cNvPr id="350219" name="Rectangle 11"/>
            <p:cNvSpPr>
              <a:spLocks noChangeArrowheads="1"/>
            </p:cNvSpPr>
            <p:nvPr/>
          </p:nvSpPr>
          <p:spPr bwMode="auto">
            <a:xfrm>
              <a:off x="768" y="235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en-US" altLang="en-US">
                  <a:solidFill>
                    <a:schemeClr val="tx1"/>
                  </a:solidFill>
                </a:rPr>
                <a:t> </a:t>
              </a:r>
            </a:p>
          </p:txBody>
        </p:sp>
        <p:sp>
          <p:nvSpPr>
            <p:cNvPr id="350228" name="Line 20"/>
            <p:cNvSpPr>
              <a:spLocks noChangeShapeType="1"/>
            </p:cNvSpPr>
            <p:nvPr/>
          </p:nvSpPr>
          <p:spPr bwMode="auto">
            <a:xfrm>
              <a:off x="1920" y="1008"/>
              <a:ext cx="0" cy="624"/>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229" name="Text Box 21"/>
            <p:cNvSpPr txBox="1">
              <a:spLocks noChangeArrowheads="1"/>
            </p:cNvSpPr>
            <p:nvPr/>
          </p:nvSpPr>
          <p:spPr bwMode="auto">
            <a:xfrm>
              <a:off x="1958" y="1207"/>
              <a:ext cx="600"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tx1"/>
                  </a:solidFill>
                </a:rPr>
                <a:t>Fill</a:t>
              </a:r>
            </a:p>
            <a:p>
              <a:r>
                <a:rPr lang="en-US" altLang="en-US" sz="1400">
                  <a:solidFill>
                    <a:schemeClr val="tx1"/>
                  </a:solidFill>
                </a:rPr>
                <a:t>Direction</a:t>
              </a:r>
            </a:p>
          </p:txBody>
        </p:sp>
        <p:sp>
          <p:nvSpPr>
            <p:cNvPr id="350230" name="Text Box 22"/>
            <p:cNvSpPr txBox="1">
              <a:spLocks noChangeArrowheads="1"/>
            </p:cNvSpPr>
            <p:nvPr/>
          </p:nvSpPr>
          <p:spPr bwMode="auto">
            <a:xfrm>
              <a:off x="96" y="1121"/>
              <a:ext cx="643"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tx1"/>
                  </a:solidFill>
                </a:rPr>
                <a:t>Bottom of</a:t>
              </a:r>
            </a:p>
            <a:p>
              <a:r>
                <a:rPr lang="en-US" altLang="en-US" sz="1400">
                  <a:solidFill>
                    <a:schemeClr val="tx1"/>
                  </a:solidFill>
                </a:rPr>
                <a:t>Memory</a:t>
              </a:r>
            </a:p>
          </p:txBody>
        </p:sp>
        <p:sp>
          <p:nvSpPr>
            <p:cNvPr id="350231" name="Text Box 23"/>
            <p:cNvSpPr txBox="1">
              <a:spLocks noChangeArrowheads="1"/>
            </p:cNvSpPr>
            <p:nvPr/>
          </p:nvSpPr>
          <p:spPr bwMode="auto">
            <a:xfrm>
              <a:off x="96" y="2335"/>
              <a:ext cx="545"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tx1"/>
                  </a:solidFill>
                </a:rPr>
                <a:t>Top of</a:t>
              </a:r>
            </a:p>
            <a:p>
              <a:r>
                <a:rPr lang="en-US" altLang="en-US" sz="1400">
                  <a:solidFill>
                    <a:schemeClr val="tx1"/>
                  </a:solidFill>
                </a:rPr>
                <a:t>Memory</a:t>
              </a:r>
            </a:p>
          </p:txBody>
        </p:sp>
        <p:sp>
          <p:nvSpPr>
            <p:cNvPr id="350244" name="Text Box 36"/>
            <p:cNvSpPr txBox="1">
              <a:spLocks noChangeArrowheads="1"/>
            </p:cNvSpPr>
            <p:nvPr/>
          </p:nvSpPr>
          <p:spPr bwMode="auto">
            <a:xfrm>
              <a:off x="710" y="2599"/>
              <a:ext cx="11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Normal Stack</a:t>
              </a:r>
            </a:p>
          </p:txBody>
        </p:sp>
      </p:grpSp>
      <p:grpSp>
        <p:nvGrpSpPr>
          <p:cNvPr id="350249" name="Group 41"/>
          <p:cNvGrpSpPr>
            <a:grpSpLocks/>
          </p:cNvGrpSpPr>
          <p:nvPr/>
        </p:nvGrpSpPr>
        <p:grpSpPr bwMode="auto">
          <a:xfrm>
            <a:off x="4343400" y="3706813"/>
            <a:ext cx="4876800" cy="2911475"/>
            <a:chOff x="2784" y="1008"/>
            <a:chExt cx="3072" cy="1834"/>
          </a:xfrm>
        </p:grpSpPr>
        <p:sp>
          <p:nvSpPr>
            <p:cNvPr id="350234" name="Rectangle 26"/>
            <p:cNvSpPr>
              <a:spLocks noChangeArrowheads="1"/>
            </p:cNvSpPr>
            <p:nvPr/>
          </p:nvSpPr>
          <p:spPr bwMode="auto">
            <a:xfrm>
              <a:off x="3456" y="115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en-US" altLang="en-US">
                  <a:solidFill>
                    <a:schemeClr val="tx1"/>
                  </a:solidFill>
                </a:rPr>
                <a:t> </a:t>
              </a:r>
            </a:p>
          </p:txBody>
        </p:sp>
        <p:sp>
          <p:nvSpPr>
            <p:cNvPr id="350235" name="Rectangle 27"/>
            <p:cNvSpPr>
              <a:spLocks noChangeArrowheads="1"/>
            </p:cNvSpPr>
            <p:nvPr/>
          </p:nvSpPr>
          <p:spPr bwMode="auto">
            <a:xfrm>
              <a:off x="3456" y="139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tx1"/>
                  </a:solidFill>
                </a:rPr>
                <a:t>Buffer 2</a:t>
              </a:r>
            </a:p>
            <a:p>
              <a:pPr algn="ctr"/>
              <a:r>
                <a:rPr lang="en-US" altLang="en-US" sz="1200">
                  <a:solidFill>
                    <a:schemeClr val="tx1"/>
                  </a:solidFill>
                </a:rPr>
                <a:t>Local Variable 2</a:t>
              </a:r>
            </a:p>
          </p:txBody>
        </p:sp>
        <p:sp>
          <p:nvSpPr>
            <p:cNvPr id="350236" name="Rectangle 28"/>
            <p:cNvSpPr>
              <a:spLocks noChangeArrowheads="1"/>
            </p:cNvSpPr>
            <p:nvPr/>
          </p:nvSpPr>
          <p:spPr bwMode="auto">
            <a:xfrm>
              <a:off x="3456" y="163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tx1"/>
                  </a:solidFill>
                </a:rPr>
                <a:t>Machine Code:</a:t>
              </a:r>
            </a:p>
            <a:p>
              <a:pPr algn="ctr"/>
              <a:r>
                <a:rPr lang="en-US" altLang="en-US" sz="1200">
                  <a:solidFill>
                    <a:schemeClr val="tx1"/>
                  </a:solidFill>
                </a:rPr>
                <a:t>execve(/bin/sh)</a:t>
              </a:r>
            </a:p>
          </p:txBody>
        </p:sp>
        <p:sp>
          <p:nvSpPr>
            <p:cNvPr id="350237" name="Rectangle 29"/>
            <p:cNvSpPr>
              <a:spLocks noChangeArrowheads="1"/>
            </p:cNvSpPr>
            <p:nvPr/>
          </p:nvSpPr>
          <p:spPr bwMode="auto">
            <a:xfrm>
              <a:off x="3456" y="187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tx1"/>
                  </a:solidFill>
                </a:rPr>
                <a:t>New Pointer to </a:t>
              </a:r>
            </a:p>
            <a:p>
              <a:pPr algn="ctr"/>
              <a:r>
                <a:rPr lang="en-US" altLang="en-US" sz="1200">
                  <a:solidFill>
                    <a:schemeClr val="tx1"/>
                  </a:solidFill>
                </a:rPr>
                <a:t>Exec Code</a:t>
              </a:r>
            </a:p>
          </p:txBody>
        </p:sp>
        <p:sp>
          <p:nvSpPr>
            <p:cNvPr id="350238" name="Rectangle 30"/>
            <p:cNvSpPr>
              <a:spLocks noChangeArrowheads="1"/>
            </p:cNvSpPr>
            <p:nvPr/>
          </p:nvSpPr>
          <p:spPr bwMode="auto">
            <a:xfrm>
              <a:off x="3456" y="211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solidFill>
                    <a:schemeClr val="tx1"/>
                  </a:solidFill>
                </a:rPr>
                <a:t>Function Call </a:t>
              </a:r>
            </a:p>
            <a:p>
              <a:pPr algn="ctr"/>
              <a:r>
                <a:rPr lang="en-US" altLang="en-US" sz="1200">
                  <a:solidFill>
                    <a:schemeClr val="tx1"/>
                  </a:solidFill>
                </a:rPr>
                <a:t>Arguments</a:t>
              </a:r>
            </a:p>
          </p:txBody>
        </p:sp>
        <p:sp>
          <p:nvSpPr>
            <p:cNvPr id="350239" name="Rectangle 31"/>
            <p:cNvSpPr>
              <a:spLocks noChangeArrowheads="1"/>
            </p:cNvSpPr>
            <p:nvPr/>
          </p:nvSpPr>
          <p:spPr bwMode="auto">
            <a:xfrm>
              <a:off x="3456" y="2352"/>
              <a:ext cx="1008" cy="24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Char char="•"/>
              </a:pPr>
              <a:r>
                <a:rPr lang="en-US" altLang="en-US">
                  <a:solidFill>
                    <a:schemeClr val="tx1"/>
                  </a:solidFill>
                </a:rPr>
                <a:t> </a:t>
              </a:r>
            </a:p>
          </p:txBody>
        </p:sp>
        <p:sp>
          <p:nvSpPr>
            <p:cNvPr id="350240" name="Line 32"/>
            <p:cNvSpPr>
              <a:spLocks noChangeShapeType="1"/>
            </p:cNvSpPr>
            <p:nvPr/>
          </p:nvSpPr>
          <p:spPr bwMode="auto">
            <a:xfrm>
              <a:off x="4608" y="1008"/>
              <a:ext cx="1" cy="624"/>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241" name="Text Box 33"/>
            <p:cNvSpPr txBox="1">
              <a:spLocks noChangeArrowheads="1"/>
            </p:cNvSpPr>
            <p:nvPr/>
          </p:nvSpPr>
          <p:spPr bwMode="auto">
            <a:xfrm>
              <a:off x="4646" y="1063"/>
              <a:ext cx="600"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tx1"/>
                  </a:solidFill>
                </a:rPr>
                <a:t>Fill</a:t>
              </a:r>
            </a:p>
            <a:p>
              <a:r>
                <a:rPr lang="en-US" altLang="en-US" sz="1400">
                  <a:solidFill>
                    <a:schemeClr val="tx1"/>
                  </a:solidFill>
                </a:rPr>
                <a:t>Direction</a:t>
              </a:r>
            </a:p>
          </p:txBody>
        </p:sp>
        <p:sp>
          <p:nvSpPr>
            <p:cNvPr id="350242" name="Text Box 34"/>
            <p:cNvSpPr txBox="1">
              <a:spLocks noChangeArrowheads="1"/>
            </p:cNvSpPr>
            <p:nvPr/>
          </p:nvSpPr>
          <p:spPr bwMode="auto">
            <a:xfrm>
              <a:off x="2784" y="1104"/>
              <a:ext cx="643"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tx1"/>
                  </a:solidFill>
                </a:rPr>
                <a:t>Bottom of</a:t>
              </a:r>
            </a:p>
            <a:p>
              <a:r>
                <a:rPr lang="en-US" altLang="en-US" sz="1400">
                  <a:solidFill>
                    <a:schemeClr val="tx1"/>
                  </a:solidFill>
                </a:rPr>
                <a:t>Memory</a:t>
              </a:r>
            </a:p>
          </p:txBody>
        </p:sp>
        <p:sp>
          <p:nvSpPr>
            <p:cNvPr id="350243" name="Text Box 35"/>
            <p:cNvSpPr txBox="1">
              <a:spLocks noChangeArrowheads="1"/>
            </p:cNvSpPr>
            <p:nvPr/>
          </p:nvSpPr>
          <p:spPr bwMode="auto">
            <a:xfrm>
              <a:off x="2784" y="2335"/>
              <a:ext cx="545"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tx1"/>
                  </a:solidFill>
                </a:rPr>
                <a:t>Top of</a:t>
              </a:r>
            </a:p>
            <a:p>
              <a:r>
                <a:rPr lang="en-US" altLang="en-US" sz="1400">
                  <a:solidFill>
                    <a:schemeClr val="tx1"/>
                  </a:solidFill>
                </a:rPr>
                <a:t>Memory</a:t>
              </a:r>
            </a:p>
          </p:txBody>
        </p:sp>
        <p:sp>
          <p:nvSpPr>
            <p:cNvPr id="350245" name="Text Box 37"/>
            <p:cNvSpPr txBox="1">
              <a:spLocks noChangeArrowheads="1"/>
            </p:cNvSpPr>
            <p:nvPr/>
          </p:nvSpPr>
          <p:spPr bwMode="auto">
            <a:xfrm>
              <a:off x="3301" y="2592"/>
              <a:ext cx="12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Smashed Stack</a:t>
              </a:r>
            </a:p>
          </p:txBody>
        </p:sp>
        <p:sp>
          <p:nvSpPr>
            <p:cNvPr id="350246" name="Text Box 38"/>
            <p:cNvSpPr txBox="1">
              <a:spLocks noChangeArrowheads="1"/>
            </p:cNvSpPr>
            <p:nvPr/>
          </p:nvSpPr>
          <p:spPr bwMode="auto">
            <a:xfrm>
              <a:off x="4416" y="1891"/>
              <a:ext cx="1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tx1"/>
                  </a:solidFill>
                </a:rPr>
                <a:t>Return Pointer Overwritten</a:t>
              </a:r>
            </a:p>
          </p:txBody>
        </p:sp>
        <p:sp>
          <p:nvSpPr>
            <p:cNvPr id="350247" name="Text Box 39"/>
            <p:cNvSpPr txBox="1">
              <a:spLocks noChangeArrowheads="1"/>
            </p:cNvSpPr>
            <p:nvPr/>
          </p:nvSpPr>
          <p:spPr bwMode="auto">
            <a:xfrm>
              <a:off x="4416" y="1680"/>
              <a:ext cx="1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chemeClr val="tx1"/>
                  </a:solidFill>
                </a:rPr>
                <a:t>Buffer 1 Space Overwritten</a:t>
              </a:r>
            </a:p>
          </p:txBody>
        </p:sp>
      </p:grpSp>
    </p:spTree>
    <p:extLst>
      <p:ext uri="{BB962C8B-B14F-4D97-AF65-F5344CB8AC3E}">
        <p14:creationId xmlns:p14="http://schemas.microsoft.com/office/powerpoint/2010/main" val="221863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304800" y="1371600"/>
            <a:ext cx="8839200" cy="1295400"/>
          </a:xfrm>
        </p:spPr>
        <p:txBody>
          <a:bodyPr>
            <a:normAutofit fontScale="40000" lnSpcReduction="20000"/>
          </a:bodyPr>
          <a:lstStyle/>
          <a:p>
            <a:pPr marL="609600" indent="-609600">
              <a:lnSpc>
                <a:spcPct val="90000"/>
              </a:lnSpc>
            </a:pPr>
            <a:r>
              <a:rPr lang="en-US" altLang="en-US" sz="2400">
                <a:latin typeface="Trebuchet MS" panose="020B0603020202020204" pitchFamily="34" charset="0"/>
                <a:cs typeface="Times New Roman" panose="02020603050405020304" pitchFamily="18" charset="0"/>
              </a:rPr>
              <a:t>Programs which do not do not have a rigorous memory check in the code are vulnerable to this attack</a:t>
            </a:r>
          </a:p>
          <a:p>
            <a:pPr marL="609600" indent="-609600">
              <a:lnSpc>
                <a:spcPct val="90000"/>
              </a:lnSpc>
            </a:pPr>
            <a:r>
              <a:rPr lang="en-US" altLang="en-US" sz="2400">
                <a:latin typeface="Trebuchet MS" panose="020B0603020202020204" pitchFamily="34" charset="0"/>
                <a:cs typeface="Times New Roman" panose="02020603050405020304" pitchFamily="18" charset="0"/>
              </a:rPr>
              <a:t>Simple weaknesses can be exploited</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If memory allocated for name is 50 characters, someone can break the system by sending a fictitious name of more than 50 characters</a:t>
            </a:r>
          </a:p>
          <a:p>
            <a:pPr marL="609600" indent="-609600">
              <a:lnSpc>
                <a:spcPct val="90000"/>
              </a:lnSpc>
            </a:pPr>
            <a:r>
              <a:rPr lang="en-US" altLang="en-US" sz="2400">
                <a:latin typeface="Trebuchet MS" panose="020B0603020202020204" pitchFamily="34" charset="0"/>
                <a:cs typeface="Times New Roman" panose="02020603050405020304" pitchFamily="18" charset="0"/>
              </a:rPr>
              <a:t>Can be used for espionage, denial of service or compromising the integrity of the data</a:t>
            </a:r>
          </a:p>
          <a:p>
            <a:pPr marL="609600" indent="-609600">
              <a:lnSpc>
                <a:spcPct val="90000"/>
              </a:lnSpc>
            </a:pPr>
            <a:endParaRPr lang="en-US" altLang="en-US" sz="2400">
              <a:latin typeface="Trebuchet MS" panose="020B0603020202020204" pitchFamily="34" charset="0"/>
              <a:cs typeface="Times New Roman" panose="02020603050405020304" pitchFamily="18" charset="0"/>
            </a:endParaRPr>
          </a:p>
          <a:p>
            <a:pPr marL="609600" indent="-609600">
              <a:lnSpc>
                <a:spcPct val="90000"/>
              </a:lnSpc>
              <a:buFontTx/>
              <a:buNone/>
            </a:pPr>
            <a:r>
              <a:rPr lang="en-US" altLang="en-US" sz="2400">
                <a:latin typeface="Trebuchet MS" panose="020B0603020202020204" pitchFamily="34" charset="0"/>
                <a:cs typeface="Times New Roman" panose="02020603050405020304" pitchFamily="18" charset="0"/>
              </a:rPr>
              <a:t>Examples</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NetMeeting Buffer Overflow</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Outlook Buffer Overflow</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AOL Instant Messenger Buffer Overflow</a:t>
            </a:r>
          </a:p>
          <a:p>
            <a:pPr marL="1100138" lvl="1" indent="-533400">
              <a:lnSpc>
                <a:spcPct val="90000"/>
              </a:lnSpc>
            </a:pPr>
            <a:r>
              <a:rPr lang="en-US" altLang="en-US" sz="2000">
                <a:latin typeface="Trebuchet MS" panose="020B0603020202020204" pitchFamily="34" charset="0"/>
                <a:cs typeface="Times New Roman" panose="02020603050405020304" pitchFamily="18" charset="0"/>
              </a:rPr>
              <a:t>SQL Server 2000 Extended Stored Procedure Buffer Overflow</a:t>
            </a:r>
          </a:p>
        </p:txBody>
      </p:sp>
      <p:sp>
        <p:nvSpPr>
          <p:cNvPr id="352259"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Buffer Overflow Attacks </a:t>
            </a:r>
          </a:p>
        </p:txBody>
      </p:sp>
    </p:spTree>
    <p:extLst>
      <p:ext uri="{BB962C8B-B14F-4D97-AF65-F5344CB8AC3E}">
        <p14:creationId xmlns:p14="http://schemas.microsoft.com/office/powerpoint/2010/main" val="203439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body" idx="1"/>
          </p:nvPr>
        </p:nvSpPr>
        <p:spPr>
          <a:xfrm>
            <a:off x="304800" y="1143000"/>
            <a:ext cx="8686800" cy="5334000"/>
          </a:xfrm>
        </p:spPr>
        <p:txBody>
          <a:bodyPr/>
          <a:lstStyle/>
          <a:p>
            <a:pPr marL="533400" indent="-533400">
              <a:lnSpc>
                <a:spcPct val="90000"/>
              </a:lnSpc>
            </a:pPr>
            <a:r>
              <a:rPr lang="en-US" altLang="en-US" sz="2800"/>
              <a:t>A hacker can exploit a weak passwords &amp; uncontrolled network modems easily</a:t>
            </a:r>
          </a:p>
          <a:p>
            <a:pPr marL="533400" indent="-533400">
              <a:lnSpc>
                <a:spcPct val="90000"/>
              </a:lnSpc>
            </a:pPr>
            <a:r>
              <a:rPr lang="en-US" altLang="en-US" sz="2800"/>
              <a:t>Steps</a:t>
            </a:r>
          </a:p>
          <a:p>
            <a:pPr marL="1023938" lvl="1" indent="-457200">
              <a:lnSpc>
                <a:spcPct val="90000"/>
              </a:lnSpc>
            </a:pPr>
            <a:r>
              <a:rPr lang="en-US" altLang="en-US" sz="2400"/>
              <a:t>Hacker gets the phone number of a company </a:t>
            </a:r>
          </a:p>
          <a:p>
            <a:pPr marL="1023938" lvl="1" indent="-457200">
              <a:lnSpc>
                <a:spcPct val="90000"/>
              </a:lnSpc>
            </a:pPr>
            <a:r>
              <a:rPr lang="en-US" altLang="en-US" sz="2400"/>
              <a:t>Hacker runs war dialer program</a:t>
            </a:r>
          </a:p>
          <a:p>
            <a:pPr marL="1290638" lvl="2" indent="-381000">
              <a:lnSpc>
                <a:spcPct val="90000"/>
              </a:lnSpc>
            </a:pPr>
            <a:r>
              <a:rPr lang="en-US" altLang="en-US" sz="2000"/>
              <a:t>If original number is 555-5532 he runs all numbers in the 555-55xx range</a:t>
            </a:r>
          </a:p>
          <a:p>
            <a:pPr marL="1290638" lvl="2" indent="-381000">
              <a:lnSpc>
                <a:spcPct val="90000"/>
              </a:lnSpc>
            </a:pPr>
            <a:r>
              <a:rPr lang="en-US" altLang="en-US" sz="2000"/>
              <a:t>When modem answers he records the phone number of modem</a:t>
            </a:r>
          </a:p>
          <a:p>
            <a:pPr marL="1023938" lvl="1" indent="-457200">
              <a:lnSpc>
                <a:spcPct val="90000"/>
              </a:lnSpc>
            </a:pPr>
            <a:r>
              <a:rPr lang="en-US" altLang="en-US" sz="2400"/>
              <a:t>Hacker now needs a user id and password to enter company network</a:t>
            </a:r>
          </a:p>
          <a:p>
            <a:pPr marL="1290638" lvl="2" indent="-381000">
              <a:lnSpc>
                <a:spcPct val="90000"/>
              </a:lnSpc>
            </a:pPr>
            <a:r>
              <a:rPr lang="en-US" altLang="en-US" sz="2000"/>
              <a:t>Companies often have default accounts e.g. temp, anonymous with no password</a:t>
            </a:r>
          </a:p>
          <a:p>
            <a:pPr marL="1290638" lvl="2" indent="-381000">
              <a:lnSpc>
                <a:spcPct val="90000"/>
              </a:lnSpc>
            </a:pPr>
            <a:r>
              <a:rPr lang="en-US" altLang="en-US" sz="2000"/>
              <a:t>Often the root account uses company name as the password</a:t>
            </a:r>
          </a:p>
          <a:p>
            <a:pPr marL="1290638" lvl="2" indent="-381000">
              <a:lnSpc>
                <a:spcPct val="90000"/>
              </a:lnSpc>
            </a:pPr>
            <a:r>
              <a:rPr lang="en-US" altLang="en-US" sz="2000"/>
              <a:t>For strong passwords password cracking techniques exist</a:t>
            </a:r>
          </a:p>
        </p:txBody>
      </p:sp>
      <p:sp>
        <p:nvSpPr>
          <p:cNvPr id="356355"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Password Attacks</a:t>
            </a:r>
          </a:p>
        </p:txBody>
      </p:sp>
    </p:spTree>
    <p:extLst>
      <p:ext uri="{BB962C8B-B14F-4D97-AF65-F5344CB8AC3E}">
        <p14:creationId xmlns:p14="http://schemas.microsoft.com/office/powerpoint/2010/main" val="10059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body" idx="1"/>
          </p:nvPr>
        </p:nvSpPr>
        <p:spPr>
          <a:xfrm>
            <a:off x="381000" y="4724400"/>
            <a:ext cx="8686800" cy="1752600"/>
          </a:xfrm>
        </p:spPr>
        <p:txBody>
          <a:bodyPr>
            <a:normAutofit lnSpcReduction="10000"/>
          </a:bodyPr>
          <a:lstStyle/>
          <a:p>
            <a:pPr marL="533400" indent="-533400"/>
            <a:r>
              <a:rPr lang="en-US" altLang="en-US" sz="2800"/>
              <a:t>Password hashed and stored</a:t>
            </a:r>
          </a:p>
          <a:p>
            <a:pPr marL="1023938" lvl="1" indent="-457200"/>
            <a:r>
              <a:rPr lang="en-US" altLang="en-US" sz="2400"/>
              <a:t>Salt added to randomize password &amp; stored on system </a:t>
            </a:r>
          </a:p>
          <a:p>
            <a:pPr marL="533400" indent="-533400"/>
            <a:r>
              <a:rPr lang="en-US" altLang="en-US" sz="2800"/>
              <a:t>Password attacks launched to crack encrypted password </a:t>
            </a:r>
          </a:p>
        </p:txBody>
      </p:sp>
      <p:sp>
        <p:nvSpPr>
          <p:cNvPr id="395267"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Password Security</a:t>
            </a:r>
          </a:p>
        </p:txBody>
      </p:sp>
      <p:sp>
        <p:nvSpPr>
          <p:cNvPr id="395268" name="Rectangle 4"/>
          <p:cNvSpPr>
            <a:spLocks noChangeArrowheads="1"/>
          </p:cNvSpPr>
          <p:nvPr/>
        </p:nvSpPr>
        <p:spPr bwMode="auto">
          <a:xfrm>
            <a:off x="2057400" y="1752600"/>
            <a:ext cx="1066800" cy="9144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solidFill>
                  <a:schemeClr val="tx1"/>
                </a:solidFill>
                <a:latin typeface="Times New Roman" panose="02020603050405020304" pitchFamily="18" charset="0"/>
              </a:rPr>
              <a:t>Hash</a:t>
            </a:r>
          </a:p>
          <a:p>
            <a:pPr algn="ctr"/>
            <a:r>
              <a:rPr lang="en-US" altLang="en-US" sz="1600" b="0">
                <a:solidFill>
                  <a:schemeClr val="tx1"/>
                </a:solidFill>
                <a:latin typeface="Times New Roman" panose="02020603050405020304" pitchFamily="18" charset="0"/>
              </a:rPr>
              <a:t>Function</a:t>
            </a:r>
          </a:p>
        </p:txBody>
      </p:sp>
      <p:sp>
        <p:nvSpPr>
          <p:cNvPr id="395269" name="Rectangle 5"/>
          <p:cNvSpPr>
            <a:spLocks noChangeArrowheads="1"/>
          </p:cNvSpPr>
          <p:nvPr/>
        </p:nvSpPr>
        <p:spPr bwMode="auto">
          <a:xfrm>
            <a:off x="3733800" y="1752600"/>
            <a:ext cx="1066800" cy="9144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solidFill>
                  <a:schemeClr val="tx1"/>
                </a:solidFill>
                <a:latin typeface="Times New Roman" panose="02020603050405020304" pitchFamily="18" charset="0"/>
              </a:rPr>
              <a:t>Hashed </a:t>
            </a:r>
          </a:p>
          <a:p>
            <a:pPr algn="ctr"/>
            <a:r>
              <a:rPr lang="en-US" altLang="en-US" sz="1600" b="0">
                <a:solidFill>
                  <a:schemeClr val="tx1"/>
                </a:solidFill>
                <a:latin typeface="Times New Roman" panose="02020603050405020304" pitchFamily="18" charset="0"/>
              </a:rPr>
              <a:t>Password</a:t>
            </a:r>
          </a:p>
        </p:txBody>
      </p:sp>
      <p:pic>
        <p:nvPicPr>
          <p:cNvPr id="395275" name="Picture 11" descr="C:\Documents and Settings\goel.UALBANY\My Documents\Research\p2p\paymentsystems\people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570038"/>
            <a:ext cx="971550" cy="1096962"/>
          </a:xfrm>
          <a:prstGeom prst="rect">
            <a:avLst/>
          </a:prstGeom>
          <a:noFill/>
          <a:extLst>
            <a:ext uri="{909E8E84-426E-40DD-AFC4-6F175D3DCCD1}">
              <a14:hiddenFill xmlns:a14="http://schemas.microsoft.com/office/drawing/2010/main">
                <a:solidFill>
                  <a:srgbClr val="FFFFFF"/>
                </a:solidFill>
              </a14:hiddenFill>
            </a:ext>
          </a:extLst>
        </p:spPr>
      </p:pic>
      <p:sp>
        <p:nvSpPr>
          <p:cNvPr id="395276" name="Line 12"/>
          <p:cNvSpPr>
            <a:spLocks noChangeShapeType="1"/>
          </p:cNvSpPr>
          <p:nvPr/>
        </p:nvSpPr>
        <p:spPr bwMode="auto">
          <a:xfrm>
            <a:off x="1447800" y="2209800"/>
            <a:ext cx="6096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77" name="Line 13"/>
          <p:cNvSpPr>
            <a:spLocks noChangeShapeType="1"/>
          </p:cNvSpPr>
          <p:nvPr/>
        </p:nvSpPr>
        <p:spPr bwMode="auto">
          <a:xfrm rot="-5400000">
            <a:off x="2286000" y="2971800"/>
            <a:ext cx="6096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78" name="Rectangle 14"/>
          <p:cNvSpPr>
            <a:spLocks noChangeArrowheads="1"/>
          </p:cNvSpPr>
          <p:nvPr/>
        </p:nvSpPr>
        <p:spPr bwMode="auto">
          <a:xfrm>
            <a:off x="2286000" y="324485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0">
                <a:solidFill>
                  <a:schemeClr val="tx1"/>
                </a:solidFill>
                <a:latin typeface="Times New Roman" panose="02020603050405020304" pitchFamily="18" charset="0"/>
              </a:rPr>
              <a:t>Salt</a:t>
            </a:r>
          </a:p>
        </p:txBody>
      </p:sp>
      <p:sp>
        <p:nvSpPr>
          <p:cNvPr id="395279" name="Line 15"/>
          <p:cNvSpPr>
            <a:spLocks noChangeShapeType="1"/>
          </p:cNvSpPr>
          <p:nvPr/>
        </p:nvSpPr>
        <p:spPr bwMode="auto">
          <a:xfrm>
            <a:off x="3124200" y="2209800"/>
            <a:ext cx="6096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0" name="Rectangle 16"/>
          <p:cNvSpPr>
            <a:spLocks noChangeArrowheads="1"/>
          </p:cNvSpPr>
          <p:nvPr/>
        </p:nvSpPr>
        <p:spPr bwMode="auto">
          <a:xfrm>
            <a:off x="6172200" y="1752600"/>
            <a:ext cx="1066800" cy="9144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solidFill>
                  <a:schemeClr val="tx1"/>
                </a:solidFill>
                <a:latin typeface="Times New Roman" panose="02020603050405020304" pitchFamily="18" charset="0"/>
              </a:rPr>
              <a:t>Compare</a:t>
            </a:r>
          </a:p>
          <a:p>
            <a:pPr algn="ctr"/>
            <a:r>
              <a:rPr lang="en-US" altLang="en-US" sz="1600" b="0">
                <a:solidFill>
                  <a:schemeClr val="tx1"/>
                </a:solidFill>
                <a:latin typeface="Times New Roman" panose="02020603050405020304" pitchFamily="18" charset="0"/>
              </a:rPr>
              <a:t>Password</a:t>
            </a:r>
          </a:p>
        </p:txBody>
      </p:sp>
      <p:sp>
        <p:nvSpPr>
          <p:cNvPr id="395281" name="Line 17"/>
          <p:cNvSpPr>
            <a:spLocks noChangeShapeType="1"/>
          </p:cNvSpPr>
          <p:nvPr/>
        </p:nvSpPr>
        <p:spPr bwMode="auto">
          <a:xfrm>
            <a:off x="5029200" y="2514600"/>
            <a:ext cx="6096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2" name="Rectangle 18"/>
          <p:cNvSpPr>
            <a:spLocks noChangeArrowheads="1"/>
          </p:cNvSpPr>
          <p:nvPr/>
        </p:nvSpPr>
        <p:spPr bwMode="auto">
          <a:xfrm>
            <a:off x="228600" y="1295400"/>
            <a:ext cx="4800600" cy="24384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a:r>
              <a:rPr lang="en-US" altLang="en-US">
                <a:solidFill>
                  <a:schemeClr val="tx1"/>
                </a:solidFill>
              </a:rPr>
              <a:t>Client</a:t>
            </a:r>
          </a:p>
        </p:txBody>
      </p:sp>
      <p:sp>
        <p:nvSpPr>
          <p:cNvPr id="395283" name="Rectangle 19"/>
          <p:cNvSpPr>
            <a:spLocks noChangeArrowheads="1"/>
          </p:cNvSpPr>
          <p:nvPr/>
        </p:nvSpPr>
        <p:spPr bwMode="auto">
          <a:xfrm>
            <a:off x="381000" y="26670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0">
                <a:solidFill>
                  <a:schemeClr val="tx1"/>
                </a:solidFill>
                <a:latin typeface="Times New Roman" panose="02020603050405020304" pitchFamily="18" charset="0"/>
              </a:rPr>
              <a:t>Password</a:t>
            </a:r>
          </a:p>
        </p:txBody>
      </p:sp>
      <p:sp>
        <p:nvSpPr>
          <p:cNvPr id="395284" name="Rectangle 20"/>
          <p:cNvSpPr>
            <a:spLocks noChangeArrowheads="1"/>
          </p:cNvSpPr>
          <p:nvPr/>
        </p:nvSpPr>
        <p:spPr bwMode="auto">
          <a:xfrm>
            <a:off x="5638800" y="1295400"/>
            <a:ext cx="3124200" cy="24384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lstStyle/>
          <a:p>
            <a:pPr algn="ctr"/>
            <a:r>
              <a:rPr lang="en-US" altLang="en-US">
                <a:solidFill>
                  <a:schemeClr val="tx1"/>
                </a:solidFill>
              </a:rPr>
              <a:t>Server</a:t>
            </a:r>
          </a:p>
        </p:txBody>
      </p:sp>
      <p:sp>
        <p:nvSpPr>
          <p:cNvPr id="395286" name="Rectangle 22"/>
          <p:cNvSpPr>
            <a:spLocks noChangeArrowheads="1"/>
          </p:cNvSpPr>
          <p:nvPr/>
        </p:nvSpPr>
        <p:spPr bwMode="auto">
          <a:xfrm>
            <a:off x="5943600" y="332105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0">
                <a:solidFill>
                  <a:schemeClr val="tx1"/>
                </a:solidFill>
                <a:latin typeface="Times New Roman" panose="02020603050405020304" pitchFamily="18" charset="0"/>
              </a:rPr>
              <a:t>Stored Password</a:t>
            </a:r>
          </a:p>
        </p:txBody>
      </p:sp>
      <p:sp>
        <p:nvSpPr>
          <p:cNvPr id="395287" name="Line 23"/>
          <p:cNvSpPr>
            <a:spLocks noChangeShapeType="1"/>
          </p:cNvSpPr>
          <p:nvPr/>
        </p:nvSpPr>
        <p:spPr bwMode="auto">
          <a:xfrm rot="-5400000">
            <a:off x="6400800" y="2971800"/>
            <a:ext cx="6096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8" name="Line 24"/>
          <p:cNvSpPr>
            <a:spLocks noChangeShapeType="1"/>
          </p:cNvSpPr>
          <p:nvPr/>
        </p:nvSpPr>
        <p:spPr bwMode="auto">
          <a:xfrm flipH="1">
            <a:off x="7239000" y="2209800"/>
            <a:ext cx="609600"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9" name="Rectangle 25"/>
          <p:cNvSpPr>
            <a:spLocks noChangeArrowheads="1"/>
          </p:cNvSpPr>
          <p:nvPr/>
        </p:nvSpPr>
        <p:spPr bwMode="auto">
          <a:xfrm>
            <a:off x="7848600" y="1905000"/>
            <a:ext cx="1066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0">
                <a:solidFill>
                  <a:schemeClr val="tx1"/>
                </a:solidFill>
                <a:latin typeface="Times New Roman" panose="02020603050405020304" pitchFamily="18" charset="0"/>
              </a:rPr>
              <a:t>Hashed Password</a:t>
            </a:r>
          </a:p>
        </p:txBody>
      </p:sp>
      <p:sp>
        <p:nvSpPr>
          <p:cNvPr id="395291" name="Line 27"/>
          <p:cNvSpPr>
            <a:spLocks noChangeShapeType="1"/>
          </p:cNvSpPr>
          <p:nvPr/>
        </p:nvSpPr>
        <p:spPr bwMode="auto">
          <a:xfrm>
            <a:off x="2667000" y="4267200"/>
            <a:ext cx="441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92" name="Line 28"/>
          <p:cNvSpPr>
            <a:spLocks noChangeShapeType="1"/>
          </p:cNvSpPr>
          <p:nvPr/>
        </p:nvSpPr>
        <p:spPr bwMode="auto">
          <a:xfrm flipV="1">
            <a:off x="2667000" y="3733800"/>
            <a:ext cx="0" cy="53340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93" name="Line 29"/>
          <p:cNvSpPr>
            <a:spLocks noChangeShapeType="1"/>
          </p:cNvSpPr>
          <p:nvPr/>
        </p:nvSpPr>
        <p:spPr bwMode="auto">
          <a:xfrm flipV="1">
            <a:off x="7086600" y="3733800"/>
            <a:ext cx="0" cy="5334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94" name="Rectangle 30"/>
          <p:cNvSpPr>
            <a:spLocks noChangeArrowheads="1"/>
          </p:cNvSpPr>
          <p:nvPr/>
        </p:nvSpPr>
        <p:spPr bwMode="auto">
          <a:xfrm>
            <a:off x="3886200" y="393065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0">
                <a:solidFill>
                  <a:schemeClr val="tx1"/>
                </a:solidFill>
                <a:latin typeface="Times New Roman" panose="02020603050405020304" pitchFamily="18" charset="0"/>
              </a:rPr>
              <a:t>Allow/Deny Access</a:t>
            </a:r>
          </a:p>
        </p:txBody>
      </p:sp>
    </p:spTree>
    <p:extLst>
      <p:ext uri="{BB962C8B-B14F-4D97-AF65-F5344CB8AC3E}">
        <p14:creationId xmlns:p14="http://schemas.microsoft.com/office/powerpoint/2010/main" val="422261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body" idx="1"/>
          </p:nvPr>
        </p:nvSpPr>
        <p:spPr>
          <a:xfrm>
            <a:off x="304800" y="1143000"/>
            <a:ext cx="8686800" cy="5334000"/>
          </a:xfrm>
        </p:spPr>
        <p:txBody>
          <a:bodyPr/>
          <a:lstStyle/>
          <a:p>
            <a:pPr marL="533400" indent="-533400"/>
            <a:r>
              <a:rPr lang="en-US" altLang="en-US" sz="2800"/>
              <a:t>Find a valid user ID</a:t>
            </a:r>
          </a:p>
          <a:p>
            <a:pPr marL="533400" indent="-533400"/>
            <a:r>
              <a:rPr lang="en-US" altLang="en-US" sz="2800"/>
              <a:t>Create a list of possible passwords</a:t>
            </a:r>
          </a:p>
          <a:p>
            <a:pPr marL="533400" indent="-533400"/>
            <a:r>
              <a:rPr lang="en-US" altLang="en-US" sz="2800"/>
              <a:t>Rank the passwords from high probability to low</a:t>
            </a:r>
          </a:p>
          <a:p>
            <a:pPr marL="533400" indent="-533400"/>
            <a:r>
              <a:rPr lang="en-US" altLang="en-US" sz="2800"/>
              <a:t>Type in each password</a:t>
            </a:r>
          </a:p>
          <a:p>
            <a:pPr marL="533400" indent="-533400"/>
            <a:r>
              <a:rPr lang="en-US" altLang="en-US" sz="2800"/>
              <a:t>If the system allows you in – success !</a:t>
            </a:r>
          </a:p>
          <a:p>
            <a:pPr marL="533400" indent="-533400"/>
            <a:r>
              <a:rPr lang="en-US" altLang="en-US" sz="2800"/>
              <a:t>If not, try again, being careful not to exceed password lockout (the number of times you can guess a wrong password before the system shuts down and won’t let you try any more)</a:t>
            </a:r>
          </a:p>
        </p:txBody>
      </p:sp>
      <p:sp>
        <p:nvSpPr>
          <p:cNvPr id="393219" name="Rectangle 3"/>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US" altLang="en-US">
                <a:solidFill>
                  <a:srgbClr val="CC0000"/>
                </a:solidFill>
                <a:latin typeface="Arial-BoldMT"/>
              </a:rPr>
              <a:t>Password Attacks - Process</a:t>
            </a:r>
          </a:p>
        </p:txBody>
      </p:sp>
    </p:spTree>
    <p:extLst>
      <p:ext uri="{BB962C8B-B14F-4D97-AF65-F5344CB8AC3E}">
        <p14:creationId xmlns:p14="http://schemas.microsoft.com/office/powerpoint/2010/main" val="259161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6057</Words>
  <Application>Microsoft Office PowerPoint</Application>
  <PresentationFormat>On-screen Show (4:3)</PresentationFormat>
  <Paragraphs>821</Paragraphs>
  <Slides>101</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101</vt:i4>
      </vt:variant>
    </vt:vector>
  </HeadingPairs>
  <TitlesOfParts>
    <vt:vector size="112" baseType="lpstr">
      <vt:lpstr>Arial Unicode MS</vt:lpstr>
      <vt:lpstr>Arial</vt:lpstr>
      <vt:lpstr>Arial Narrow</vt:lpstr>
      <vt:lpstr>Arial-BoldMT</vt:lpstr>
      <vt:lpstr>Calibri</vt:lpstr>
      <vt:lpstr>Lucida Console</vt:lpstr>
      <vt:lpstr>Times New Roman</vt:lpstr>
      <vt:lpstr>Trebuchet MS</vt:lpstr>
      <vt:lpstr>Verdana</vt:lpstr>
      <vt:lpstr>Wingdings</vt:lpstr>
      <vt:lpstr>Office Theme</vt:lpstr>
      <vt:lpstr>TECHNOLOGY &amp; BUSINESS</vt:lpstr>
      <vt:lpstr>Ada Byron, Countess of Lovelace</vt:lpstr>
      <vt:lpstr>Grace Murray Hopper</vt:lpstr>
      <vt:lpstr>Joan Clarke </vt:lpstr>
      <vt:lpstr>Moore’s Law</vt:lpstr>
      <vt:lpstr>Moore’s Law</vt:lpstr>
      <vt:lpstr>An IBM Model 350 Disk File being delivered. Yes, that’s ONE hard disk drive unit.</vt:lpstr>
      <vt:lpstr>PowerPoint Presentation</vt:lpstr>
      <vt:lpstr>ALSO . . .</vt:lpstr>
      <vt:lpstr>Welcome to the Information Age</vt:lpstr>
      <vt:lpstr>The Information Age</vt:lpstr>
      <vt:lpstr>The Information Age</vt:lpstr>
      <vt:lpstr>Information Systems</vt:lpstr>
      <vt:lpstr>Why Do People Need Information?</vt:lpstr>
      <vt:lpstr>Why Do People Need Information?</vt:lpstr>
      <vt:lpstr>E-Commerce</vt:lpstr>
      <vt:lpstr>The Knowledge Pyramid </vt:lpstr>
      <vt:lpstr>  Data &amp; Information  </vt:lpstr>
      <vt:lpstr>Data, Information, &amp; Systems</vt:lpstr>
      <vt:lpstr> Information Systems </vt:lpstr>
      <vt:lpstr>Data, Information, &amp; Systems</vt:lpstr>
      <vt:lpstr> The Benefits of Human-Computer Synergy </vt:lpstr>
      <vt:lpstr>Data, Information, &amp; Systems</vt:lpstr>
      <vt:lpstr>Information Systems: Turn Data into Information</vt:lpstr>
      <vt:lpstr> The Four Stages of Data Processing </vt:lpstr>
      <vt:lpstr> Characteristics of Useful Information </vt:lpstr>
      <vt:lpstr>Info. Glut</vt:lpstr>
      <vt:lpstr>Organizational Use of Databases</vt:lpstr>
      <vt:lpstr>Information Systems / Technology</vt:lpstr>
      <vt:lpstr>Components of an Information System</vt:lpstr>
      <vt:lpstr>What is Information Technology?</vt:lpstr>
      <vt:lpstr> Computer-based Information System </vt:lpstr>
      <vt:lpstr>Management Information Systems</vt:lpstr>
      <vt:lpstr>The Wireless Revolution</vt:lpstr>
      <vt:lpstr>The Wireless Revolution</vt:lpstr>
      <vt:lpstr>Two Technologies for Agility</vt:lpstr>
      <vt:lpstr>How Cloud Computing Works</vt:lpstr>
      <vt:lpstr>Cloud Computing Status</vt:lpstr>
      <vt:lpstr>Database Technology</vt:lpstr>
      <vt:lpstr>Data Mining</vt:lpstr>
      <vt:lpstr>Networks</vt:lpstr>
      <vt:lpstr>Intranets</vt:lpstr>
      <vt:lpstr>Extranets</vt:lpstr>
      <vt:lpstr>Internet Connectivity</vt:lpstr>
      <vt:lpstr>Software</vt:lpstr>
      <vt:lpstr>IT vs. IS</vt:lpstr>
      <vt:lpstr>Executive Roles in Information Systems</vt:lpstr>
      <vt:lpstr>People: Three Competencies of IS Professionals</vt:lpstr>
      <vt:lpstr>People: Three Competencies of IS Professionals</vt:lpstr>
      <vt:lpstr>People: Three Competencies of IS Professionals</vt:lpstr>
      <vt:lpstr>People: Three Competencies of IS Professionals</vt:lpstr>
      <vt:lpstr>Management Support Systems (MSS)</vt:lpstr>
      <vt:lpstr>MIS in Action</vt:lpstr>
      <vt:lpstr>MIS in Action</vt:lpstr>
      <vt:lpstr>Functional Perspectives of MIS</vt:lpstr>
      <vt:lpstr>Functional Perspectives of MIS</vt:lpstr>
      <vt:lpstr>Functional Perspectives of MIS</vt:lpstr>
      <vt:lpstr>Functional Perspectives of MIS</vt:lpstr>
      <vt:lpstr>Functional Perspectives of MIS</vt:lpstr>
      <vt:lpstr>Ethical and Societal Issues</vt:lpstr>
      <vt:lpstr>Ethical and Societal Issues</vt:lpstr>
      <vt:lpstr>What is Computer Security?</vt:lpstr>
      <vt:lpstr>Not Just An IT Problem</vt:lpstr>
      <vt:lpstr>Devices include:</vt:lpstr>
      <vt:lpstr>Major Solutions</vt:lpstr>
      <vt:lpstr>What is Computer Security?</vt:lpstr>
      <vt:lpstr>Security Threat: Viruses</vt:lpstr>
      <vt:lpstr>Security Threat: Cookies</vt:lpstr>
      <vt:lpstr>Security Threat: Spyware</vt:lpstr>
      <vt:lpstr>Not Just An IT Problem</vt:lpstr>
      <vt:lpstr>Major Solutions</vt:lpstr>
      <vt:lpstr>Ethical and Societal Issues</vt:lpstr>
      <vt:lpstr>Ethical and Societal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Business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dc:title>
  <dc:creator>Reed, Maggie</dc:creator>
  <cp:lastModifiedBy>Reed, Margaret</cp:lastModifiedBy>
  <cp:revision>34</cp:revision>
  <dcterms:created xsi:type="dcterms:W3CDTF">2011-10-12T16:57:37Z</dcterms:created>
  <dcterms:modified xsi:type="dcterms:W3CDTF">2016-10-28T18:37:37Z</dcterms:modified>
</cp:coreProperties>
</file>